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33"/>
  </p:notesMasterIdLst>
  <p:handoutMasterIdLst>
    <p:handoutMasterId r:id="rId34"/>
  </p:handoutMasterIdLst>
  <p:sldIdLst>
    <p:sldId id="294" r:id="rId2"/>
    <p:sldId id="322" r:id="rId3"/>
    <p:sldId id="275" r:id="rId4"/>
    <p:sldId id="333" r:id="rId5"/>
    <p:sldId id="382" r:id="rId6"/>
    <p:sldId id="334" r:id="rId7"/>
    <p:sldId id="377" r:id="rId8"/>
    <p:sldId id="385" r:id="rId9"/>
    <p:sldId id="391" r:id="rId10"/>
    <p:sldId id="392" r:id="rId11"/>
    <p:sldId id="338" r:id="rId12"/>
    <p:sldId id="372" r:id="rId13"/>
    <p:sldId id="370" r:id="rId14"/>
    <p:sldId id="378" r:id="rId15"/>
    <p:sldId id="342" r:id="rId16"/>
    <p:sldId id="371" r:id="rId17"/>
    <p:sldId id="390" r:id="rId18"/>
    <p:sldId id="337" r:id="rId19"/>
    <p:sldId id="383" r:id="rId20"/>
    <p:sldId id="335" r:id="rId21"/>
    <p:sldId id="384" r:id="rId22"/>
    <p:sldId id="375" r:id="rId23"/>
    <p:sldId id="379" r:id="rId24"/>
    <p:sldId id="380" r:id="rId25"/>
    <p:sldId id="336" r:id="rId26"/>
    <p:sldId id="376" r:id="rId27"/>
    <p:sldId id="386" r:id="rId28"/>
    <p:sldId id="389" r:id="rId29"/>
    <p:sldId id="387" r:id="rId30"/>
    <p:sldId id="388" r:id="rId31"/>
    <p:sldId id="324" r:id="rId3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004C97"/>
    <a:srgbClr val="007A00"/>
    <a:srgbClr val="FF0000"/>
    <a:srgbClr val="0000FF"/>
    <a:srgbClr val="00B050"/>
    <a:srgbClr val="404040"/>
    <a:srgbClr val="3873AE"/>
    <a:srgbClr val="A8C2D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FF28C2-1DBF-4557-8044-710C6A6386E1}" v="12" dt="2025-02-01T20:35:45.52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3"/>
  </p:normalViewPr>
  <p:slideViewPr>
    <p:cSldViewPr snapToGrid="0" snapToObjects="1" showGuides="1">
      <p:cViewPr varScale="1">
        <p:scale>
          <a:sx n="85" d="100"/>
          <a:sy n="85" d="100"/>
        </p:scale>
        <p:origin x="1411" y="29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doi.org/10.1088/1361-6668/ab82f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8/1757-899X/755/1/012136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hyperlink" Target="https://arxiv.org/abs/2002.11755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uspas.fnal.gov/materials/17NIU/SRF%20Cavity.pdf" TargetMode="Externa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4862732"/>
            <a:ext cx="8499231" cy="1390219"/>
          </a:xfrm>
        </p:spPr>
        <p:txBody>
          <a:bodyPr/>
          <a:lstStyle/>
          <a:p>
            <a:endParaRPr lang="en-US" b="1" dirty="0"/>
          </a:p>
          <a:p>
            <a:r>
              <a:rPr lang="en-US" sz="2400" b="1" dirty="0"/>
              <a:t>Ram C. Dhuley </a:t>
            </a:r>
            <a:r>
              <a:rPr lang="en-US" dirty="0"/>
              <a:t>	</a:t>
            </a:r>
          </a:p>
          <a:p>
            <a:r>
              <a:rPr lang="en-US" dirty="0"/>
              <a:t>USPAS – Cryogenic Engineering</a:t>
            </a:r>
          </a:p>
          <a:p>
            <a:r>
              <a:rPr lang="en-US" dirty="0"/>
              <a:t>June 21 – July 2, 2021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60152" cy="1003049"/>
          </a:xfrm>
        </p:spPr>
        <p:txBody>
          <a:bodyPr>
            <a:noAutofit/>
          </a:bodyPr>
          <a:lstStyle/>
          <a:p>
            <a:r>
              <a:rPr lang="en-US" dirty="0"/>
              <a:t>Superconducting radiofrequency cavities – </a:t>
            </a:r>
          </a:p>
          <a:p>
            <a:r>
              <a:rPr lang="en-US" dirty="0"/>
              <a:t>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SRF accelerators under operation/construction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E1BFF3-DEAC-4A19-B4D0-0C6629A2F5F6}"/>
              </a:ext>
            </a:extLst>
          </p:cNvPr>
          <p:cNvSpPr txBox="1"/>
          <p:nvPr/>
        </p:nvSpPr>
        <p:spPr>
          <a:xfrm>
            <a:off x="222250" y="6034591"/>
            <a:ext cx="2587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Content courtesy: J. G. Weisend II (ESS)</a:t>
            </a: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1B62713F-90B2-47E6-A139-E52A79522F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9902227"/>
              </p:ext>
            </p:extLst>
          </p:nvPr>
        </p:nvGraphicFramePr>
        <p:xfrm>
          <a:off x="429419" y="849514"/>
          <a:ext cx="8424862" cy="5179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2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9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3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29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0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65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8934">
                <a:tc>
                  <a:txBody>
                    <a:bodyPr/>
                    <a:lstStyle/>
                    <a:p>
                      <a:r>
                        <a:rPr lang="en-US" sz="1400" dirty="0"/>
                        <a:t>Name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Accelerator Type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Lab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 (K)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Refrigeration Capacity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Status</a:t>
                      </a:r>
                    </a:p>
                  </a:txBody>
                  <a:tcPr marL="90671" marR="90671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39">
                <a:tc>
                  <a:txBody>
                    <a:bodyPr/>
                    <a:lstStyle/>
                    <a:p>
                      <a:r>
                        <a:rPr lang="en-US" sz="1400" dirty="0"/>
                        <a:t>CEBAF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Electron </a:t>
                      </a:r>
                      <a:r>
                        <a:rPr lang="en-US" sz="1400" dirty="0" err="1"/>
                        <a:t>Linac</a:t>
                      </a:r>
                      <a:endParaRPr lang="en-US" sz="1400" dirty="0"/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JLab</a:t>
                      </a:r>
                      <a:endParaRPr lang="en-US" sz="1400" dirty="0"/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2.1</a:t>
                      </a:r>
                      <a:endParaRPr lang="en-US" sz="1400" dirty="0"/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4.2 kW @ 2.1 K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Operating</a:t>
                      </a:r>
                    </a:p>
                  </a:txBody>
                  <a:tcPr marL="90671" marR="90671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39">
                <a:tc>
                  <a:txBody>
                    <a:bodyPr/>
                    <a:lstStyle/>
                    <a:p>
                      <a:r>
                        <a:rPr lang="en-US" sz="1400" dirty="0"/>
                        <a:t>12 </a:t>
                      </a:r>
                      <a:r>
                        <a:rPr lang="en-US" sz="1400" dirty="0" err="1"/>
                        <a:t>GeV</a:t>
                      </a:r>
                      <a:r>
                        <a:rPr lang="en-US" sz="1400" dirty="0"/>
                        <a:t> Upgrade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Electron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Linac</a:t>
                      </a:r>
                      <a:endParaRPr lang="en-US" sz="1400" dirty="0"/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Jlab</a:t>
                      </a:r>
                      <a:endParaRPr lang="en-US" sz="1400" dirty="0"/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2.1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4.2 kW @ 2.1 K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Operating</a:t>
                      </a:r>
                    </a:p>
                  </a:txBody>
                  <a:tcPr marL="90671" marR="90671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28">
                <a:tc>
                  <a:txBody>
                    <a:bodyPr/>
                    <a:lstStyle/>
                    <a:p>
                      <a:r>
                        <a:rPr lang="en-US" sz="1400" dirty="0"/>
                        <a:t>ESS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pPr marL="0" marR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/>
                        <a:t>Proton </a:t>
                      </a:r>
                      <a:r>
                        <a:rPr lang="en-US" sz="1400" baseline="0" dirty="0" err="1"/>
                        <a:t>Linac</a:t>
                      </a:r>
                      <a:r>
                        <a:rPr lang="en-US" sz="1400" baseline="30000" dirty="0"/>
                        <a:t> </a:t>
                      </a:r>
                      <a:endParaRPr lang="en-US" sz="1400" dirty="0"/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ESS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2.0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 kW @ 2</a:t>
                      </a:r>
                      <a:r>
                        <a:rPr lang="en-US" sz="1400" baseline="0" dirty="0"/>
                        <a:t> K</a:t>
                      </a:r>
                      <a:endParaRPr lang="en-US" sz="1400" dirty="0"/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Under Construction</a:t>
                      </a:r>
                    </a:p>
                  </a:txBody>
                  <a:tcPr marL="90671" marR="90671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39">
                <a:tc>
                  <a:txBody>
                    <a:bodyPr/>
                    <a:lstStyle/>
                    <a:p>
                      <a:r>
                        <a:rPr lang="en-US" sz="1400" dirty="0"/>
                        <a:t>PIP-II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pPr marL="0" marR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Proton Linac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Fermilab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2.0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2.4</a:t>
                      </a:r>
                      <a:r>
                        <a:rPr lang="en-US" sz="1400" baseline="0" dirty="0"/>
                        <a:t> kW @ 2 K</a:t>
                      </a:r>
                      <a:endParaRPr lang="en-US" sz="1400" dirty="0"/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Under design</a:t>
                      </a:r>
                    </a:p>
                  </a:txBody>
                  <a:tcPr marL="90671" marR="90671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39">
                <a:tc>
                  <a:txBody>
                    <a:bodyPr/>
                    <a:lstStyle/>
                    <a:p>
                      <a:r>
                        <a:rPr lang="en-US" sz="1400" dirty="0"/>
                        <a:t>E </a:t>
                      </a:r>
                      <a:r>
                        <a:rPr lang="en-US" sz="1400" dirty="0" err="1"/>
                        <a:t>Linac</a:t>
                      </a:r>
                      <a:endParaRPr lang="en-US" sz="1400" dirty="0"/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Electron </a:t>
                      </a:r>
                      <a:r>
                        <a:rPr lang="en-US" sz="1400" dirty="0" err="1"/>
                        <a:t>Linac</a:t>
                      </a:r>
                      <a:endParaRPr lang="en-US" sz="1400" dirty="0"/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TRIUMF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2.0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288 L/</a:t>
                      </a:r>
                      <a:r>
                        <a:rPr lang="en-US" sz="1400" dirty="0" err="1"/>
                        <a:t>Hr</a:t>
                      </a:r>
                      <a:endParaRPr lang="en-US" sz="1400" dirty="0"/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Operating</a:t>
                      </a:r>
                    </a:p>
                  </a:txBody>
                  <a:tcPr marL="90671" marR="90671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934">
                <a:tc>
                  <a:txBody>
                    <a:bodyPr/>
                    <a:lstStyle/>
                    <a:p>
                      <a:r>
                        <a:rPr lang="en-US" sz="1400" dirty="0"/>
                        <a:t>S-DALINAC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Electron </a:t>
                      </a:r>
                      <a:r>
                        <a:rPr lang="en-US" sz="1400" dirty="0" err="1"/>
                        <a:t>Linac</a:t>
                      </a:r>
                      <a:endParaRPr lang="en-US" sz="1400" dirty="0"/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TU Darmstadt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2.0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120 W @ 2.0</a:t>
                      </a:r>
                      <a:r>
                        <a:rPr lang="en-US" sz="1400" baseline="0" dirty="0"/>
                        <a:t> K</a:t>
                      </a:r>
                      <a:endParaRPr lang="en-US" sz="1400" dirty="0"/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Operating</a:t>
                      </a:r>
                    </a:p>
                  </a:txBody>
                  <a:tcPr marL="90671" marR="90671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616">
                <a:tc>
                  <a:txBody>
                    <a:bodyPr/>
                    <a:lstStyle/>
                    <a:p>
                      <a:r>
                        <a:rPr lang="en-US" sz="1400" dirty="0"/>
                        <a:t>XFEL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Electron </a:t>
                      </a:r>
                      <a:r>
                        <a:rPr lang="en-US" sz="1400" dirty="0" err="1"/>
                        <a:t>Linac</a:t>
                      </a:r>
                      <a:endParaRPr lang="en-US" sz="1400" dirty="0"/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DESY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2.0</a:t>
                      </a:r>
                    </a:p>
                    <a:p>
                      <a:r>
                        <a:rPr lang="en-US" sz="1400" dirty="0"/>
                        <a:t>5 -8</a:t>
                      </a:r>
                    </a:p>
                    <a:p>
                      <a:r>
                        <a:rPr lang="en-US" sz="1400" dirty="0"/>
                        <a:t>40-80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2.5 kW @ 2 K</a:t>
                      </a:r>
                    </a:p>
                    <a:p>
                      <a:r>
                        <a:rPr lang="en-US" sz="1400" dirty="0"/>
                        <a:t>4 kW@ 5 -8 K</a:t>
                      </a:r>
                    </a:p>
                    <a:p>
                      <a:r>
                        <a:rPr lang="en-US" sz="1400" dirty="0"/>
                        <a:t>26 kW @ 40-80</a:t>
                      </a:r>
                      <a:r>
                        <a:rPr lang="en-US" sz="1400" baseline="0" dirty="0"/>
                        <a:t> K</a:t>
                      </a:r>
                      <a:endParaRPr lang="en-US" sz="1400" dirty="0"/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Under construction</a:t>
                      </a:r>
                    </a:p>
                  </a:txBody>
                  <a:tcPr marL="90671" marR="90671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39">
                <a:tc>
                  <a:txBody>
                    <a:bodyPr/>
                    <a:lstStyle/>
                    <a:p>
                      <a:r>
                        <a:rPr lang="en-US" sz="1400" dirty="0"/>
                        <a:t>ATLAS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Heavy Ion </a:t>
                      </a:r>
                      <a:r>
                        <a:rPr lang="en-US" sz="1400" dirty="0" err="1"/>
                        <a:t>Linac</a:t>
                      </a:r>
                      <a:endParaRPr lang="en-US" sz="1400" dirty="0"/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ANL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4.7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1.2</a:t>
                      </a:r>
                      <a:r>
                        <a:rPr lang="en-US" sz="1400" baseline="0" dirty="0"/>
                        <a:t> kW @4.7</a:t>
                      </a:r>
                      <a:endParaRPr lang="en-US" sz="1400" dirty="0"/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Operating</a:t>
                      </a:r>
                    </a:p>
                  </a:txBody>
                  <a:tcPr marL="90671" marR="90671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3161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LCLS II</a:t>
                      </a: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Accelerator</a:t>
                      </a: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SLAC</a:t>
                      </a: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2.0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K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8 kW @ 2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K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2.6  kW @ 4.5 -6 K</a:t>
                      </a: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Under construction</a:t>
                      </a: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839">
                <a:tc>
                  <a:txBody>
                    <a:bodyPr/>
                    <a:lstStyle/>
                    <a:p>
                      <a:r>
                        <a:rPr lang="en-US" sz="1400" dirty="0"/>
                        <a:t>ISAC - II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Heavy Ion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Linac</a:t>
                      </a:r>
                      <a:endParaRPr lang="en-US" sz="1400" dirty="0"/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TRIUMF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 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Operating</a:t>
                      </a:r>
                    </a:p>
                  </a:txBody>
                  <a:tcPr marL="90671" marR="90671" marT="45725" marB="4572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31616">
                <a:tc>
                  <a:txBody>
                    <a:bodyPr/>
                    <a:lstStyle/>
                    <a:p>
                      <a:r>
                        <a:rPr lang="en-US" sz="1400" dirty="0"/>
                        <a:t>FRIB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Heavy Ion </a:t>
                      </a:r>
                      <a:r>
                        <a:rPr lang="en-US" sz="1400" dirty="0" err="1"/>
                        <a:t>Linac</a:t>
                      </a:r>
                      <a:endParaRPr lang="en-US" sz="1400" dirty="0"/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MSU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2.1</a:t>
                      </a:r>
                    </a:p>
                    <a:p>
                      <a:r>
                        <a:rPr lang="en-US" sz="1400" dirty="0"/>
                        <a:t>4.5</a:t>
                      </a:r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3.6 k W @ 2.1 K</a:t>
                      </a:r>
                    </a:p>
                    <a:p>
                      <a:r>
                        <a:rPr lang="en-US" sz="1400" dirty="0"/>
                        <a:t>4.5 kW</a:t>
                      </a:r>
                      <a:r>
                        <a:rPr lang="en-US" sz="1400" baseline="0" dirty="0"/>
                        <a:t> @ 4.5 K</a:t>
                      </a:r>
                      <a:endParaRPr lang="en-US" sz="1400" dirty="0"/>
                    </a:p>
                  </a:txBody>
                  <a:tcPr marL="90671" marR="90671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Under Construction</a:t>
                      </a:r>
                    </a:p>
                  </a:txBody>
                  <a:tcPr marL="90671" marR="90671" marT="45725" marB="45725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5650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SRF cavity – figures of merit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14FDFF-F19F-40F2-A3ED-6393C5137D88}"/>
              </a:ext>
            </a:extLst>
          </p:cNvPr>
          <p:cNvSpPr txBox="1"/>
          <p:nvPr/>
        </p:nvSpPr>
        <p:spPr>
          <a:xfrm>
            <a:off x="305524" y="3682968"/>
            <a:ext cx="85133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Intrinsic quality factor, </a:t>
            </a:r>
            <a:r>
              <a:rPr lang="en-US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Q</a:t>
            </a:r>
            <a:r>
              <a:rPr lang="en-US" sz="3200" b="1" i="1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defined as the ratio of the energy stored, </a:t>
            </a:r>
            <a:r>
              <a:rPr lang="en-US" i="1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</a:t>
            </a:r>
            <a:r>
              <a:rPr lang="en-US" i="1" baseline="-250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stored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divided by the 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energy dissipated in in one RF period, </a:t>
            </a:r>
            <a:r>
              <a:rPr lang="en-US" i="1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i="1" baseline="-250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diss</a:t>
            </a:r>
            <a:endParaRPr lang="en-US" i="1" baseline="-250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AFFC49-38C5-40A3-A552-A9DF9B369C83}"/>
              </a:ext>
            </a:extLst>
          </p:cNvPr>
          <p:cNvSpPr txBox="1"/>
          <p:nvPr/>
        </p:nvSpPr>
        <p:spPr>
          <a:xfrm>
            <a:off x="307347" y="862395"/>
            <a:ext cx="851153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Accelerating gradient, </a:t>
            </a:r>
            <a:r>
              <a:rPr lang="en-US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US" sz="3200" b="1" i="1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acc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defined as the ratio of the accelerating voltage, </a:t>
            </a:r>
            <a:r>
              <a:rPr lang="en-US" i="1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en-US" i="1" baseline="-250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divided by the cavity length, </a:t>
            </a:r>
            <a:r>
              <a:rPr lang="en-US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US" i="1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en-US" i="1" baseline="-250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is obtained by integrating the electric field at the particle’s position as it traverses the cavity: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04F82-D8F4-49B8-9443-7C8B2A1E0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08" y="2623185"/>
            <a:ext cx="4191119" cy="943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EACDAF-957C-4823-A636-FBC0F82AF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08" y="5025985"/>
            <a:ext cx="4192026" cy="109405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9AEF463-9D1E-4157-B288-0B7F5A148324}"/>
              </a:ext>
            </a:extLst>
          </p:cNvPr>
          <p:cNvGrpSpPr/>
          <p:nvPr/>
        </p:nvGrpSpPr>
        <p:grpSpPr>
          <a:xfrm>
            <a:off x="5791200" y="2586908"/>
            <a:ext cx="2971800" cy="1235235"/>
            <a:chOff x="5943600" y="2586908"/>
            <a:chExt cx="2971800" cy="123523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B523736-E3CC-4448-BB3D-727EE0192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3600" y="2586908"/>
              <a:ext cx="422263" cy="50681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7F505FC-5531-44D6-BBA5-F3309A6C1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4799" y="3472498"/>
              <a:ext cx="285646" cy="28431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657A6B8-2887-4E77-B57B-FD950A4D3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59155" y="3074752"/>
              <a:ext cx="260810" cy="30903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E4C821-9C41-48A9-940D-0FBA044E2DF7}"/>
                </a:ext>
              </a:extLst>
            </p:cNvPr>
            <p:cNvSpPr txBox="1"/>
            <p:nvPr/>
          </p:nvSpPr>
          <p:spPr>
            <a:xfrm>
              <a:off x="6301600" y="3452811"/>
              <a:ext cx="2331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= beam travel direction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17F6B7-7051-402E-9B05-59CEC26B8051}"/>
                </a:ext>
              </a:extLst>
            </p:cNvPr>
            <p:cNvSpPr txBox="1"/>
            <p:nvPr/>
          </p:nvSpPr>
          <p:spPr>
            <a:xfrm>
              <a:off x="6299812" y="3056509"/>
              <a:ext cx="2615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= speed of light in vacuum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5DC3AC2-CC89-4587-8D21-1C24BD5C2755}"/>
                </a:ext>
              </a:extLst>
            </p:cNvPr>
            <p:cNvSpPr txBox="1"/>
            <p:nvPr/>
          </p:nvSpPr>
          <p:spPr>
            <a:xfrm>
              <a:off x="6291440" y="2660207"/>
              <a:ext cx="1567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= RF frequency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5B83EC-C921-4F49-BEBB-9332F9D190B4}"/>
              </a:ext>
            </a:extLst>
          </p:cNvPr>
          <p:cNvGrpSpPr/>
          <p:nvPr/>
        </p:nvGrpSpPr>
        <p:grpSpPr>
          <a:xfrm>
            <a:off x="5841586" y="5036359"/>
            <a:ext cx="2906995" cy="1189219"/>
            <a:chOff x="5841586" y="5087159"/>
            <a:chExt cx="2906995" cy="118921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9C746A-5C09-452A-861E-93FA05E95CEF}"/>
                </a:ext>
              </a:extLst>
            </p:cNvPr>
            <p:cNvSpPr txBox="1"/>
            <p:nvPr/>
          </p:nvSpPr>
          <p:spPr>
            <a:xfrm>
              <a:off x="6146971" y="5090160"/>
              <a:ext cx="260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= shape factor (a constant)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EE648F4-FCFA-478A-AF08-92335A44C95C}"/>
                </a:ext>
              </a:extLst>
            </p:cNvPr>
            <p:cNvSpPr txBox="1"/>
            <p:nvPr/>
          </p:nvSpPr>
          <p:spPr>
            <a:xfrm>
              <a:off x="6146971" y="5492394"/>
              <a:ext cx="1974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= surface resistance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0523369-6A98-4627-BE15-F1FE215D3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05495" y="5087159"/>
              <a:ext cx="327422" cy="35960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3F7847-BC99-48D4-83C3-7442D18CC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41586" y="5471757"/>
              <a:ext cx="361292" cy="46074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77351BC-853B-4F7E-A52B-160133D18405}"/>
                </a:ext>
              </a:extLst>
            </p:cNvPr>
            <p:cNvSpPr txBox="1"/>
            <p:nvPr/>
          </p:nvSpPr>
          <p:spPr>
            <a:xfrm>
              <a:off x="5996611" y="5907046"/>
              <a:ext cx="23651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  = magnetic field (A/m)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D1DFBE-9627-4A94-8F26-ABFD5A0B8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90999" y="5927436"/>
              <a:ext cx="328447" cy="306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354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SRF cavity – figures of merit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E752F1-4E64-487C-87DC-556A3AE16BED}"/>
              </a:ext>
            </a:extLst>
          </p:cNvPr>
          <p:cNvGrpSpPr/>
          <p:nvPr/>
        </p:nvGrpSpPr>
        <p:grpSpPr>
          <a:xfrm>
            <a:off x="2629988" y="5548736"/>
            <a:ext cx="5442857" cy="545887"/>
            <a:chOff x="2772228" y="5821680"/>
            <a:chExt cx="5442857" cy="545887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6B1C0C9-6049-4F3C-93AB-D5B641630847}"/>
                </a:ext>
              </a:extLst>
            </p:cNvPr>
            <p:cNvCxnSpPr/>
            <p:nvPr/>
          </p:nvCxnSpPr>
          <p:spPr>
            <a:xfrm>
              <a:off x="4153172" y="5821680"/>
              <a:ext cx="2966720" cy="0"/>
            </a:xfrm>
            <a:prstGeom prst="straightConnector1">
              <a:avLst/>
            </a:prstGeom>
            <a:ln w="57150">
              <a:solidFill>
                <a:srgbClr val="80008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11B91E-A72B-48B1-B613-2855B5EDE5FA}"/>
                </a:ext>
              </a:extLst>
            </p:cNvPr>
            <p:cNvSpPr txBox="1"/>
            <p:nvPr/>
          </p:nvSpPr>
          <p:spPr>
            <a:xfrm>
              <a:off x="2772228" y="5905902"/>
              <a:ext cx="54428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800080"/>
                  </a:solidFill>
                </a:rPr>
                <a:t>Higher </a:t>
              </a:r>
              <a:r>
                <a:rPr lang="en-US" i="1" dirty="0">
                  <a:solidFill>
                    <a:srgbClr val="800080"/>
                  </a:solidFill>
                </a:rPr>
                <a:t>E</a:t>
              </a:r>
              <a:r>
                <a:rPr lang="en-US" i="1" baseline="-25000" dirty="0">
                  <a:solidFill>
                    <a:srgbClr val="800080"/>
                  </a:solidFill>
                </a:rPr>
                <a:t>acc</a:t>
              </a:r>
              <a:r>
                <a:rPr lang="en-US" dirty="0">
                  <a:solidFill>
                    <a:srgbClr val="800080"/>
                  </a:solidFill>
                </a:rPr>
                <a:t> = Larger energy gain per length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6CBA8B-17B0-4D1E-8090-CAB8E6445F5B}"/>
              </a:ext>
            </a:extLst>
          </p:cNvPr>
          <p:cNvGrpSpPr/>
          <p:nvPr/>
        </p:nvGrpSpPr>
        <p:grpSpPr>
          <a:xfrm>
            <a:off x="518160" y="839199"/>
            <a:ext cx="580097" cy="5012654"/>
            <a:chOff x="518160" y="663593"/>
            <a:chExt cx="580097" cy="5012654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FD74231-F2DD-4278-9974-46D2C0A214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160" y="1960880"/>
              <a:ext cx="0" cy="2418080"/>
            </a:xfrm>
            <a:prstGeom prst="straightConnector1">
              <a:avLst/>
            </a:prstGeom>
            <a:ln w="57150">
              <a:solidFill>
                <a:srgbClr val="80008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DF29FD-28D6-4868-A115-5E8CB878CD6D}"/>
                </a:ext>
              </a:extLst>
            </p:cNvPr>
            <p:cNvSpPr txBox="1"/>
            <p:nvPr/>
          </p:nvSpPr>
          <p:spPr>
            <a:xfrm rot="16200000">
              <a:off x="-1638902" y="2939087"/>
              <a:ext cx="50126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80"/>
                  </a:solidFill>
                </a:rPr>
                <a:t>Higher </a:t>
              </a:r>
              <a:r>
                <a:rPr lang="en-US" i="1" dirty="0">
                  <a:solidFill>
                    <a:srgbClr val="800080"/>
                  </a:solidFill>
                </a:rPr>
                <a:t>Q</a:t>
              </a:r>
              <a:r>
                <a:rPr lang="en-US" i="1" baseline="-25000" dirty="0">
                  <a:solidFill>
                    <a:srgbClr val="800080"/>
                  </a:solidFill>
                </a:rPr>
                <a:t>0</a:t>
              </a:r>
              <a:r>
                <a:rPr lang="en-US" dirty="0">
                  <a:solidFill>
                    <a:srgbClr val="800080"/>
                  </a:solidFill>
                </a:rPr>
                <a:t> = Lower cryogenic heat load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B35A8E3-6A58-4800-BA05-F18DFA29EED0}"/>
              </a:ext>
            </a:extLst>
          </p:cNvPr>
          <p:cNvGrpSpPr/>
          <p:nvPr/>
        </p:nvGrpSpPr>
        <p:grpSpPr>
          <a:xfrm>
            <a:off x="1216679" y="969781"/>
            <a:ext cx="7553416" cy="4400276"/>
            <a:chOff x="1216679" y="969781"/>
            <a:chExt cx="7553416" cy="44002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81F52FE-E0C5-4472-8776-CA82457F1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39" t="18518" r="3610" b="3120"/>
            <a:stretch/>
          </p:blipFill>
          <p:spPr>
            <a:xfrm>
              <a:off x="1216679" y="969781"/>
              <a:ext cx="7553416" cy="440027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26FEF5-21E4-4CD6-8359-A62DB8D8FEA7}"/>
                </a:ext>
              </a:extLst>
            </p:cNvPr>
            <p:cNvSpPr txBox="1"/>
            <p:nvPr/>
          </p:nvSpPr>
          <p:spPr>
            <a:xfrm>
              <a:off x="3052989" y="3345526"/>
              <a:ext cx="19158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A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Real ‘high-field’ </a:t>
              </a:r>
            </a:p>
            <a:p>
              <a:r>
                <a:rPr lang="en-US" sz="2200" b="1" dirty="0">
                  <a:solidFill>
                    <a:srgbClr val="007A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Losses (HFQS)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1AE1857-0C60-418E-9CCB-76BF637FCFBF}"/>
              </a:ext>
            </a:extLst>
          </p:cNvPr>
          <p:cNvSpPr txBox="1"/>
          <p:nvPr/>
        </p:nvSpPr>
        <p:spPr>
          <a:xfrm>
            <a:off x="5907787" y="1158545"/>
            <a:ext cx="2353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Only BCS resistance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F58797-C312-4403-9838-8B32218D7611}"/>
              </a:ext>
            </a:extLst>
          </p:cNvPr>
          <p:cNvSpPr txBox="1"/>
          <p:nvPr/>
        </p:nvSpPr>
        <p:spPr>
          <a:xfrm>
            <a:off x="2715283" y="1942210"/>
            <a:ext cx="29212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BCS + residual resistance</a:t>
            </a:r>
          </a:p>
        </p:txBody>
      </p:sp>
    </p:spTree>
    <p:extLst>
      <p:ext uri="{BB962C8B-B14F-4D97-AF65-F5344CB8AC3E}">
        <p14:creationId xmlns:p14="http://schemas.microsoft.com/office/powerpoint/2010/main" val="3316825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SRF cavity – figures of merit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849692-286A-4D49-82F2-459BFDADE930}"/>
              </a:ext>
            </a:extLst>
          </p:cNvPr>
          <p:cNvSpPr txBox="1"/>
          <p:nvPr/>
        </p:nvSpPr>
        <p:spPr>
          <a:xfrm>
            <a:off x="307347" y="4052103"/>
            <a:ext cx="86080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Shunt impedance, </a:t>
            </a:r>
            <a:r>
              <a:rPr lang="en-US" sz="32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en-US" sz="3200" b="1" i="1" baseline="-25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sh</a:t>
            </a:r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(geometry dependent only, larger is better)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25D1FA-CC5B-4BC3-A2D2-4AE22996BE20}"/>
              </a:ext>
            </a:extLst>
          </p:cNvPr>
          <p:cNvSpPr txBox="1"/>
          <p:nvPr/>
        </p:nvSpPr>
        <p:spPr>
          <a:xfrm>
            <a:off x="307347" y="862395"/>
            <a:ext cx="8511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Peak field ratios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(geometry dependent only, smaller are better)</a:t>
            </a:r>
            <a:endParaRPr lang="en-US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954BA4-8E48-44FB-BB12-8938822DB352}"/>
              </a:ext>
            </a:extLst>
          </p:cNvPr>
          <p:cNvGrpSpPr/>
          <p:nvPr/>
        </p:nvGrpSpPr>
        <p:grpSpPr>
          <a:xfrm>
            <a:off x="493614" y="1483952"/>
            <a:ext cx="5479790" cy="1200329"/>
            <a:chOff x="493614" y="1483952"/>
            <a:chExt cx="5479790" cy="120032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D3FEC7-0EAE-4711-A938-BE27BB15E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3614" y="1535147"/>
              <a:ext cx="891694" cy="109233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0702F3-836A-46A8-B1DC-181F4E340BD6}"/>
                </a:ext>
              </a:extLst>
            </p:cNvPr>
            <p:cNvSpPr txBox="1"/>
            <p:nvPr/>
          </p:nvSpPr>
          <p:spPr>
            <a:xfrm>
              <a:off x="1530604" y="1483952"/>
              <a:ext cx="4442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Determines max. </a:t>
              </a:r>
              <a:r>
                <a:rPr lang="en-US" i="1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</a:t>
              </a:r>
              <a:r>
                <a:rPr lang="en-US" i="1" baseline="-25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acc</a:t>
              </a:r>
              <a:r>
                <a:rPr lang="en-US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that can be generated before reaching quench magnetic field at the cavity surface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DBE6FE-06F2-4374-8131-B2AEDB320195}"/>
              </a:ext>
            </a:extLst>
          </p:cNvPr>
          <p:cNvGrpSpPr/>
          <p:nvPr/>
        </p:nvGrpSpPr>
        <p:grpSpPr>
          <a:xfrm>
            <a:off x="493614" y="2739324"/>
            <a:ext cx="5479789" cy="1200329"/>
            <a:chOff x="493614" y="2739324"/>
            <a:chExt cx="5479789" cy="120032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A86A373-69A4-4269-85D3-02D41563F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614" y="2811521"/>
              <a:ext cx="891694" cy="10923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EE0CEF9-12C7-439D-91E5-229E9FD3B353}"/>
                </a:ext>
              </a:extLst>
            </p:cNvPr>
            <p:cNvSpPr txBox="1"/>
            <p:nvPr/>
          </p:nvSpPr>
          <p:spPr>
            <a:xfrm>
              <a:off x="1530603" y="2739324"/>
              <a:ext cx="4442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Determines max. </a:t>
              </a:r>
              <a:r>
                <a:rPr lang="en-US" i="1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</a:t>
              </a:r>
              <a:r>
                <a:rPr lang="en-US" i="1" baseline="-25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acc</a:t>
              </a:r>
              <a:r>
                <a:rPr lang="en-US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that can be generated before </a:t>
              </a:r>
              <a:r>
                <a:rPr lang="en-US" i="1" dirty="0" err="1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</a:t>
              </a:r>
              <a:r>
                <a:rPr lang="en-US" i="1" baseline="-25000" dirty="0" err="1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peak</a:t>
              </a:r>
              <a:r>
                <a:rPr lang="en-US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induced field emission sets in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D96748C-E0C7-4EEA-8A28-5A0B46384A03}"/>
              </a:ext>
            </a:extLst>
          </p:cNvPr>
          <p:cNvSpPr txBox="1"/>
          <p:nvPr/>
        </p:nvSpPr>
        <p:spPr>
          <a:xfrm>
            <a:off x="3590764" y="4983848"/>
            <a:ext cx="4960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measure of voltage that can be generated for a given dissipated power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(analogous to Ohm’s law)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090E947-1FC5-4524-9FAE-046BC56DF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021" y="1566141"/>
            <a:ext cx="2432117" cy="24365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8B1B32-7938-4549-92CF-1615225EA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13" y="5110541"/>
            <a:ext cx="2697493" cy="94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3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Dissipated power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88ED7E-81D3-46A1-BA6E-56CC80DA21A4}"/>
              </a:ext>
            </a:extLst>
          </p:cNvPr>
          <p:cNvSpPr txBox="1"/>
          <p:nvPr/>
        </p:nvSpPr>
        <p:spPr>
          <a:xfrm>
            <a:off x="414644" y="3773948"/>
            <a:ext cx="7703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2200" b="1" baseline="-25000" dirty="0" err="1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diss</a:t>
            </a:r>
            <a:r>
              <a:rPr lang="en-US" sz="2200" b="1" baseline="-250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 Cryogenic load</a:t>
            </a: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need to minimize this to lower the cost of refrigeration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8570FA-C0D1-45C1-B122-32F0253B645E}"/>
              </a:ext>
            </a:extLst>
          </p:cNvPr>
          <p:cNvSpPr txBox="1"/>
          <p:nvPr/>
        </p:nvSpPr>
        <p:spPr>
          <a:xfrm>
            <a:off x="414644" y="2388505"/>
            <a:ext cx="58065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US" sz="2200" b="1" baseline="-25000" dirty="0" err="1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acc</a:t>
            </a:r>
            <a:r>
              <a:rPr lang="en-US" sz="2200" b="1" dirty="0" err="1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lang="en-US" sz="22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= Voltage gain </a:t>
            </a: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dictated by end-application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585335-1BA8-4175-B588-C3022E3FD5EE}"/>
              </a:ext>
            </a:extLst>
          </p:cNvPr>
          <p:cNvSpPr txBox="1"/>
          <p:nvPr/>
        </p:nvSpPr>
        <p:spPr>
          <a:xfrm>
            <a:off x="414643" y="4608966"/>
            <a:ext cx="77031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en-US" sz="2200" b="1" baseline="-25000" dirty="0" err="1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</a:t>
            </a:r>
            <a:r>
              <a:rPr lang="en-US" sz="22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/Q*G = Geometry factor </a:t>
            </a: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should be made as high as practical;</a:t>
            </a:r>
          </a:p>
          <a:p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optimized using FEA codes during cavity design stage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06E3E3-7DEF-4F4E-BC94-326EBD031174}"/>
              </a:ext>
            </a:extLst>
          </p:cNvPr>
          <p:cNvSpPr txBox="1"/>
          <p:nvPr/>
        </p:nvSpPr>
        <p:spPr>
          <a:xfrm>
            <a:off x="414644" y="2909490"/>
            <a:ext cx="7513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DF = RF duty factor </a:t>
            </a: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fraction of unit time when the RF power supply is ON; usually dictated by end-application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1EDA66-0088-4771-AB90-0885B370DF08}"/>
              </a:ext>
            </a:extLst>
          </p:cNvPr>
          <p:cNvSpPr txBox="1"/>
          <p:nvPr/>
        </p:nvSpPr>
        <p:spPr>
          <a:xfrm>
            <a:off x="414643" y="5454326"/>
            <a:ext cx="8433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en-US" sz="2200" b="1" baseline="-250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en-US" sz="22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= R</a:t>
            </a:r>
            <a:r>
              <a:rPr lang="en-US" sz="2200" b="1" baseline="-250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</a:t>
            </a:r>
            <a:r>
              <a:rPr lang="en-US" sz="22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+ R</a:t>
            </a:r>
            <a:r>
              <a:rPr lang="en-US" sz="2200" b="1" baseline="-250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BCS</a:t>
            </a:r>
            <a:r>
              <a:rPr lang="en-US" sz="22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(T) = RF surface resistance</a:t>
            </a: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must be kept small;</a:t>
            </a:r>
          </a:p>
          <a:p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several recipes for surface treatment have been developed to reduce R</a:t>
            </a:r>
            <a:r>
              <a:rPr lang="en-US" sz="2200" baseline="-25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06995E-E162-44AC-9B79-A24B7F3A0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8" y="971586"/>
            <a:ext cx="7915683" cy="116721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760290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SRF cavity types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E94635-60A9-485B-8FC1-4AA462CCD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825137"/>
            <a:ext cx="8168640" cy="54518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A6DED0-727D-461E-8583-44AAC83A09FA}"/>
              </a:ext>
            </a:extLst>
          </p:cNvPr>
          <p:cNvSpPr txBox="1"/>
          <p:nvPr/>
        </p:nvSpPr>
        <p:spPr>
          <a:xfrm>
            <a:off x="1530603" y="934593"/>
            <a:ext cx="3791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Source - E. Jensen, SRF tutorial, </a:t>
            </a:r>
            <a:r>
              <a:rPr lang="en-US" sz="16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EuCAS</a:t>
            </a:r>
            <a:r>
              <a:rPr lang="en-US" sz="1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704D57-608E-4A8C-BCB4-AF0EB69D5046}"/>
              </a:ext>
            </a:extLst>
          </p:cNvPr>
          <p:cNvSpPr txBox="1"/>
          <p:nvPr/>
        </p:nvSpPr>
        <p:spPr>
          <a:xfrm>
            <a:off x="4199140" y="2899857"/>
            <a:ext cx="41192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Electrons are ‘light’ and attain </a:t>
            </a:r>
            <a:r>
              <a:rPr lang="el-GR" sz="18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β</a:t>
            </a:r>
            <a:r>
              <a:rPr lang="en-US" sz="18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≈1 over ‘short’ acceleration distance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Can use elliptical cavities immediately after injector</a:t>
            </a:r>
          </a:p>
          <a:p>
            <a:r>
              <a:rPr lang="en-US" sz="18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Protons and ions are ‘heavy’ and need gradual acceleration over long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Start with low-</a:t>
            </a:r>
            <a:r>
              <a:rPr lang="el-GR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β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cavity after injector followed by cavities with gradually increasing </a:t>
            </a:r>
            <a:r>
              <a:rPr lang="el-GR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β</a:t>
            </a:r>
            <a:endParaRPr lang="en-US" sz="18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12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SRF cavities for Fermilab PIP-II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B21B12-C4C7-4646-B989-A2B504EB5054}"/>
              </a:ext>
            </a:extLst>
          </p:cNvPr>
          <p:cNvSpPr txBox="1"/>
          <p:nvPr/>
        </p:nvSpPr>
        <p:spPr>
          <a:xfrm>
            <a:off x="435899" y="923263"/>
            <a:ext cx="8479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PIP-II is a proton accelerator being built at Fermilab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that will provide 800 MeV proton beam for neutrino experiments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5740C5-2521-4007-8C7A-3F1BE8FA1FA1}"/>
              </a:ext>
            </a:extLst>
          </p:cNvPr>
          <p:cNvSpPr txBox="1"/>
          <p:nvPr/>
        </p:nvSpPr>
        <p:spPr>
          <a:xfrm>
            <a:off x="528320" y="4302575"/>
            <a:ext cx="16065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162.5 MHz,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v/c = 0.11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E52E73-A19A-4045-84D7-1AF86C373493}"/>
              </a:ext>
            </a:extLst>
          </p:cNvPr>
          <p:cNvSpPr txBox="1"/>
          <p:nvPr/>
        </p:nvSpPr>
        <p:spPr>
          <a:xfrm>
            <a:off x="3920250" y="4310505"/>
            <a:ext cx="1402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325 MHz,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v/c = 0.47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746CC6-8DF8-49C9-AA6C-EDBDB2BD92AA}"/>
              </a:ext>
            </a:extLst>
          </p:cNvPr>
          <p:cNvSpPr txBox="1"/>
          <p:nvPr/>
        </p:nvSpPr>
        <p:spPr>
          <a:xfrm>
            <a:off x="2191764" y="4294646"/>
            <a:ext cx="1402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325 MHz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v/c = 0.22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4ABF28-4B65-4D9B-92F7-D445AC01CE7F}"/>
              </a:ext>
            </a:extLst>
          </p:cNvPr>
          <p:cNvSpPr txBox="1"/>
          <p:nvPr/>
        </p:nvSpPr>
        <p:spPr>
          <a:xfrm>
            <a:off x="5782594" y="4302575"/>
            <a:ext cx="1402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650 MHz,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v/c = 0.61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A832B5-45E7-4AFD-89A8-018AB38DDB88}"/>
              </a:ext>
            </a:extLst>
          </p:cNvPr>
          <p:cNvSpPr txBox="1"/>
          <p:nvPr/>
        </p:nvSpPr>
        <p:spPr>
          <a:xfrm>
            <a:off x="7511080" y="4294645"/>
            <a:ext cx="1402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650 MHz,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v/c = 0.92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2C64BE-568C-4C8A-8B69-726E8F78B903}"/>
              </a:ext>
            </a:extLst>
          </p:cNvPr>
          <p:cNvGrpSpPr/>
          <p:nvPr/>
        </p:nvGrpSpPr>
        <p:grpSpPr>
          <a:xfrm>
            <a:off x="222250" y="1754260"/>
            <a:ext cx="8566150" cy="2468153"/>
            <a:chOff x="222250" y="2479039"/>
            <a:chExt cx="8566150" cy="24681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2E6669C-5688-4C22-B606-F0346A4B0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7925" r="1461" b="11513"/>
            <a:stretch/>
          </p:blipFill>
          <p:spPr>
            <a:xfrm>
              <a:off x="222250" y="2479039"/>
              <a:ext cx="8566150" cy="246815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8CD1D80-1775-492C-838D-14D0FFCD012D}"/>
                </a:ext>
              </a:extLst>
            </p:cNvPr>
            <p:cNvSpPr/>
            <p:nvPr/>
          </p:nvSpPr>
          <p:spPr>
            <a:xfrm>
              <a:off x="4318000" y="2682240"/>
              <a:ext cx="640080" cy="2844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75D2A52-8196-43DE-9675-B1FF46CE722C}"/>
              </a:ext>
            </a:extLst>
          </p:cNvPr>
          <p:cNvSpPr txBox="1"/>
          <p:nvPr/>
        </p:nvSpPr>
        <p:spPr>
          <a:xfrm>
            <a:off x="2855771" y="5671977"/>
            <a:ext cx="3299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80"/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Increasing proton energy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993ADDA7-E75F-4898-9BBA-280E1DFB5DCE}"/>
              </a:ext>
            </a:extLst>
          </p:cNvPr>
          <p:cNvSpPr/>
          <p:nvPr/>
        </p:nvSpPr>
        <p:spPr>
          <a:xfrm>
            <a:off x="1117600" y="5429104"/>
            <a:ext cx="6593840" cy="242873"/>
          </a:xfrm>
          <a:prstGeom prst="rightArrow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9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CE48A2-967D-48FC-83EE-04DD79355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/>
              <a:t>PIP II linac layout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EFBD9E-6BDC-4C8C-9A28-3A71260F1C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30491-1EEF-4442-9529-657F4C0449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5652A4-500C-4A0B-980D-E227DF92B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539"/>
            <a:ext cx="9144000" cy="51469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64F35E-A7D4-4D2A-8239-65F9A2339BF7}"/>
              </a:ext>
            </a:extLst>
          </p:cNvPr>
          <p:cNvSpPr txBox="1"/>
          <p:nvPr/>
        </p:nvSpPr>
        <p:spPr>
          <a:xfrm>
            <a:off x="222250" y="6034591"/>
            <a:ext cx="2685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Content courtesy: PIP II integration team</a:t>
            </a:r>
          </a:p>
        </p:txBody>
      </p:sp>
    </p:spTree>
    <p:extLst>
      <p:ext uri="{BB962C8B-B14F-4D97-AF65-F5344CB8AC3E}">
        <p14:creationId xmlns:p14="http://schemas.microsoft.com/office/powerpoint/2010/main" val="1917103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SRF cavity material 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1600" dirty="0"/>
              <a:t>Courtesy: Sam Posen, FNAL)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FFC1B3-7917-4F88-93E2-EDE163F82849}"/>
              </a:ext>
            </a:extLst>
          </p:cNvPr>
          <p:cNvSpPr/>
          <p:nvPr/>
        </p:nvSpPr>
        <p:spPr>
          <a:xfrm>
            <a:off x="345440" y="775765"/>
            <a:ext cx="8686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Niobium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has been the material of choice for SRF cavities for the last </a:t>
            </a:r>
            <a:r>
              <a:rPr lang="en-US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50 years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Some of the best superconducting properties of all elements including highest critical temperature T</a:t>
            </a:r>
            <a:r>
              <a:rPr lang="en-US" baseline="-25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9.2 K and high H</a:t>
            </a:r>
            <a:r>
              <a:rPr lang="en-US" baseline="-25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c1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190 </a:t>
            </a:r>
            <a:r>
              <a:rPr lang="en-US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mT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Easy metallurgy – purify, make sheets, form, weld, heat treat. No need to achieve precise stoichiometry as niobium is not a compound or alloy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Good structural and thermal properties in bulk form, doesn’t react with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SRF grade niobium is RRR &gt; 300 that provides good bulk thermal conductivity for heat conduction from RF surface to helium coolant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Some accelerators (</a:t>
            </a:r>
            <a:r>
              <a:rPr lang="en-US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eg.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LEP at CERN) used </a:t>
            </a:r>
            <a:r>
              <a:rPr lang="en-US" u="sng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bulk copper cavities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u="sng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sputtered with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few microns of </a:t>
            </a:r>
            <a:r>
              <a:rPr lang="en-US" u="sng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niobium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on the inner RF surface</a:t>
            </a:r>
          </a:p>
        </p:txBody>
      </p:sp>
    </p:spTree>
    <p:extLst>
      <p:ext uri="{BB962C8B-B14F-4D97-AF65-F5344CB8AC3E}">
        <p14:creationId xmlns:p14="http://schemas.microsoft.com/office/powerpoint/2010/main" val="1542610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Surface processing techniques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7A2ED4-A3BF-4D7A-AB1F-77B5DADC8923}"/>
              </a:ext>
            </a:extLst>
          </p:cNvPr>
          <p:cNvSpPr/>
          <p:nvPr/>
        </p:nvSpPr>
        <p:spPr>
          <a:xfrm>
            <a:off x="345440" y="775765"/>
            <a:ext cx="8686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Niobium cavities are produced from bulk sheets deep drawn into the desired shape (</a:t>
            </a:r>
            <a:r>
              <a:rPr lang="en-US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eg.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elliptical half-cells) and then e-beam welded together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cavities undergo several heat/surface treatments before assembly in an accelerator. The goals are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Repair the RF surface as well as reduce bulk stresses arising from the fabrication processes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Enhance the surface RF properties for maximizing Q0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Common steps (both done to all cavities):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Bulk electropolishing</a:t>
            </a:r>
            <a:r>
              <a:rPr lang="en-US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100-200 um of ‘damaged’ RF surface is removed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800 </a:t>
            </a:r>
            <a:r>
              <a:rPr lang="en-US" b="1" baseline="300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</a:t>
            </a:r>
            <a:r>
              <a:rPr lang="en-US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 bake in vacuum for ~3 hours (aka high T bake) 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reduce residual stress, improve microstructure, remove absorbed hydrogen during fabrication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177644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Goals of this lecture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384BDA-FCD5-4105-9846-8E32B41318E9}"/>
              </a:ext>
            </a:extLst>
          </p:cNvPr>
          <p:cNvSpPr txBox="1"/>
          <p:nvPr/>
        </p:nvSpPr>
        <p:spPr>
          <a:xfrm>
            <a:off x="341948" y="994122"/>
            <a:ext cx="857345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SRF is a humongous topic! – offered as a separate 3-credit USPAS course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Here, we will look at basics of SRF cavities including the topics of: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Working principle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Figures of merit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Cavity types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Processing techniques for performance enhancement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Look at some new frontiers in SRF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D81771-070D-4437-A349-B09A95FEC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43272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Surface processing techniques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7A2ED4-A3BF-4D7A-AB1F-77B5DADC8923}"/>
              </a:ext>
            </a:extLst>
          </p:cNvPr>
          <p:cNvSpPr/>
          <p:nvPr/>
        </p:nvSpPr>
        <p:spPr>
          <a:xfrm>
            <a:off x="345440" y="775765"/>
            <a:ext cx="86868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Special treatments 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these are selected according to the desired performance (</a:t>
            </a:r>
            <a:r>
              <a:rPr lang="en-US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</a:t>
            </a:r>
            <a:r>
              <a:rPr lang="en-US" i="1" baseline="-25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n-US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US" i="1" baseline="-25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acc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Buffer Chemical Polishing (BCP):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10-20 um of RF surface is etched using 1:1:2 solution of hydrofluoric, nitric and phosphoric acids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Cavities shows good performance up to </a:t>
            </a:r>
            <a:r>
              <a:rPr lang="en-US" sz="20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 MV/m followed from Q-slope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Electropolishing: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10-20 um of RF surface is etched using hydrofluoric and sulfuric acids usually with ratio 1:10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Cavities shows good performance up to </a:t>
            </a:r>
            <a:r>
              <a:rPr lang="en-US" sz="20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25 MV/m followed from Q-slope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Low T bake: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Vacuum baking at 120 </a:t>
            </a:r>
            <a:r>
              <a:rPr lang="en-US" sz="2000" baseline="30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</a:t>
            </a: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 for </a:t>
            </a:r>
            <a:r>
              <a:rPr lang="en-US" sz="20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48 hours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Cavities do not see the Q-slope and gradient up to </a:t>
            </a:r>
            <a:r>
              <a:rPr lang="en-US" sz="20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40 MV/m can be attained</a:t>
            </a:r>
            <a:endParaRPr lang="en-US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060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Surface processing techniques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7A2ED4-A3BF-4D7A-AB1F-77B5DADC8923}"/>
              </a:ext>
            </a:extLst>
          </p:cNvPr>
          <p:cNvSpPr/>
          <p:nvPr/>
        </p:nvSpPr>
        <p:spPr>
          <a:xfrm>
            <a:off x="345440" y="775765"/>
            <a:ext cx="8686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Special treatments 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these are selected according to the desired performance (</a:t>
            </a:r>
            <a:r>
              <a:rPr lang="en-US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</a:t>
            </a:r>
            <a:r>
              <a:rPr lang="en-US" i="1" baseline="-25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n-US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US" i="1" baseline="-25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acc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):</a:t>
            </a:r>
          </a:p>
          <a:p>
            <a:pPr marL="914400" lvl="1" indent="-457200">
              <a:buFont typeface="+mj-lt"/>
              <a:buAutoNum type="arabicPeriod" startAt="4"/>
            </a:pPr>
            <a:r>
              <a:rPr lang="en-US" sz="22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Nitrogen doping: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After high T bake, nitrogen is let in the furnace at a constant pressure of 25 </a:t>
            </a:r>
            <a:r>
              <a:rPr lang="en-US" sz="20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mTorr</a:t>
            </a: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;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cavity is let to anneal for several minutes and then heating is stopped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cavity is cooled and then 5-10μm of material is removed by electropolishing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Eacc can be pushed beyond 50 MV/m </a:t>
            </a:r>
          </a:p>
          <a:p>
            <a:pPr marL="914400" lvl="1" indent="-457200">
              <a:buFont typeface="+mj-lt"/>
              <a:buAutoNum type="arabicPeriod" startAt="5"/>
            </a:pPr>
            <a:r>
              <a:rPr lang="en-US" sz="20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Nitrogen infusion: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After high T bake, the furnace temperature is lowed to 120-160 </a:t>
            </a:r>
            <a:r>
              <a:rPr lang="en-US" sz="2000" baseline="30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</a:t>
            </a: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Nitrogen is let in at 25 </a:t>
            </a:r>
            <a:r>
              <a:rPr lang="en-US" sz="20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mTorr</a:t>
            </a:r>
            <a:endParaRPr lang="en-US" sz="20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Temperature is held steady for </a:t>
            </a:r>
            <a:r>
              <a:rPr lang="en-US" sz="20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48 hours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 chemical treatment done after cooling the cavity to room temperature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technique produces very high </a:t>
            </a:r>
            <a:r>
              <a:rPr lang="en-US" sz="2000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</a:t>
            </a:r>
            <a:r>
              <a:rPr lang="en-US" sz="2000" i="1" baseline="-25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</a:t>
            </a: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highest </a:t>
            </a:r>
            <a:r>
              <a:rPr lang="en-US" sz="2000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US" sz="2000" i="1" baseline="-25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acc</a:t>
            </a:r>
          </a:p>
        </p:txBody>
      </p:sp>
    </p:spTree>
    <p:extLst>
      <p:ext uri="{BB962C8B-B14F-4D97-AF65-F5344CB8AC3E}">
        <p14:creationId xmlns:p14="http://schemas.microsoft.com/office/powerpoint/2010/main" val="89016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18E1CE3C-AA29-4887-A2BD-89760E140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Effect of surface treatments on performance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D0BB16-EC19-4728-B379-B21DF50FF8B6}"/>
              </a:ext>
            </a:extLst>
          </p:cNvPr>
          <p:cNvGrpSpPr/>
          <p:nvPr/>
        </p:nvGrpSpPr>
        <p:grpSpPr>
          <a:xfrm>
            <a:off x="945953" y="1026160"/>
            <a:ext cx="6714687" cy="5322345"/>
            <a:chOff x="945953" y="1026160"/>
            <a:chExt cx="6714687" cy="532234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4BDCFE-B2EE-4B57-B85C-0CFD0E28791B}"/>
                </a:ext>
              </a:extLst>
            </p:cNvPr>
            <p:cNvGrpSpPr/>
            <p:nvPr/>
          </p:nvGrpSpPr>
          <p:grpSpPr>
            <a:xfrm>
              <a:off x="945953" y="1026160"/>
              <a:ext cx="6714687" cy="5322345"/>
              <a:chOff x="945953" y="1026160"/>
              <a:chExt cx="6714687" cy="532234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81B6722-831E-4E53-B028-2BE9330BD7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191" t="2652" r="1785" b="1467"/>
              <a:stretch/>
            </p:blipFill>
            <p:spPr>
              <a:xfrm>
                <a:off x="945953" y="1026160"/>
                <a:ext cx="6714687" cy="5322345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972466-5286-4B26-AE1A-0145A2BF819A}"/>
                  </a:ext>
                </a:extLst>
              </p:cNvPr>
              <p:cNvSpPr txBox="1"/>
              <p:nvPr/>
            </p:nvSpPr>
            <p:spPr>
              <a:xfrm>
                <a:off x="2605975" y="3566160"/>
                <a:ext cx="15732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800080"/>
                    </a:solidFill>
                    <a:highlight>
                      <a:srgbClr val="FFFF00"/>
                    </a:highlight>
                  </a:rPr>
                  <a:t>HFQS </a:t>
                </a:r>
                <a:r>
                  <a:rPr lang="en-US" sz="1600" dirty="0">
                    <a:solidFill>
                      <a:srgbClr val="800080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en-US" sz="1600" dirty="0">
                    <a:solidFill>
                      <a:srgbClr val="800080"/>
                    </a:solidFill>
                    <a:highlight>
                      <a:srgbClr val="FFFF00"/>
                    </a:highlight>
                  </a:rPr>
                  <a:t>20 MV/m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8FE9C0-C516-4AFF-AA04-2BA7F061116F}"/>
                  </a:ext>
                </a:extLst>
              </p:cNvPr>
              <p:cNvSpPr txBox="1"/>
              <p:nvPr/>
            </p:nvSpPr>
            <p:spPr>
              <a:xfrm>
                <a:off x="3663454" y="4171671"/>
                <a:ext cx="15732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800080"/>
                    </a:solidFill>
                    <a:highlight>
                      <a:srgbClr val="FFFF00"/>
                    </a:highlight>
                  </a:rPr>
                  <a:t>HFQS </a:t>
                </a:r>
                <a:r>
                  <a:rPr lang="en-US" sz="1600" dirty="0">
                    <a:solidFill>
                      <a:srgbClr val="800080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en-US" sz="1600" dirty="0">
                    <a:solidFill>
                      <a:srgbClr val="800080"/>
                    </a:solidFill>
                    <a:highlight>
                      <a:srgbClr val="FFFF00"/>
                    </a:highlight>
                  </a:rPr>
                  <a:t>25 MV/m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B08DF83-AB8D-476A-8C74-D574430F54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50640" y="3312160"/>
                <a:ext cx="599440" cy="221341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A44F7999-486B-452E-AC71-CBD7076D66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50080" y="3123867"/>
                <a:ext cx="599440" cy="909655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A7EEB1-EAD3-4C5E-9267-2F9B52F31E09}"/>
                </a:ext>
              </a:extLst>
            </p:cNvPr>
            <p:cNvSpPr txBox="1"/>
            <p:nvPr/>
          </p:nvSpPr>
          <p:spPr>
            <a:xfrm>
              <a:off x="5704065" y="1188720"/>
              <a:ext cx="18662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(M. </a:t>
              </a:r>
              <a:r>
                <a:rPr lang="en-US" sz="1600" dirty="0" err="1"/>
                <a:t>Checchin</a:t>
              </a:r>
              <a:r>
                <a:rPr lang="en-US" sz="1600" dirty="0"/>
                <a:t>, FNAL)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7185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18E1CE3C-AA29-4887-A2BD-89760E140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Practically important aspects of SRF cavities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E9342C-4EDC-4996-A386-CF040D1670F9}"/>
              </a:ext>
            </a:extLst>
          </p:cNvPr>
          <p:cNvSpPr txBox="1"/>
          <p:nvPr/>
        </p:nvSpPr>
        <p:spPr>
          <a:xfrm>
            <a:off x="135608" y="6093019"/>
            <a:ext cx="2587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Content courtesy: J. G. Weisend II (ESS)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DEA1D0-7498-4D74-856A-3AD8C286CC4F}"/>
              </a:ext>
            </a:extLst>
          </p:cNvPr>
          <p:cNvSpPr txBox="1"/>
          <p:nvPr/>
        </p:nvSpPr>
        <p:spPr>
          <a:xfrm>
            <a:off x="101207" y="880512"/>
            <a:ext cx="499330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4C97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Local magnetic fields ( including the Earth’s) degrade cavity performance (</a:t>
            </a:r>
            <a:r>
              <a:rPr lang="en-US" altLang="en-US" sz="2000" b="1" i="1" dirty="0">
                <a:solidFill>
                  <a:srgbClr val="004C97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Q</a:t>
            </a:r>
            <a:r>
              <a:rPr lang="en-US" altLang="en-US" sz="2000" b="1" i="1" baseline="-25000" dirty="0">
                <a:solidFill>
                  <a:srgbClr val="004C97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0</a:t>
            </a:r>
            <a:r>
              <a:rPr lang="en-US" altLang="en-US" sz="2000" b="1" dirty="0">
                <a:solidFill>
                  <a:srgbClr val="004C97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)</a:t>
            </a:r>
          </a:p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Result is that cavities are designed with passive and sometimes active magnetic shields. Use of magnetic materials near cavities must be carefully examined</a:t>
            </a: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4C97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Cavities are resonant structures that require tuning frequently at cryogenic temperatures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4C97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Vibrations (microphonics) can detune cavities depending on cavity stiffness and design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This may put strict limits on vibrations near cavities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Use of He II (see lecture on superfluid helium) prevents bulk boiling in the helium bath that may affect the cavity tune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A5DDCFC-D1E4-4B15-ACD7-9E79FE513CF6}"/>
              </a:ext>
            </a:extLst>
          </p:cNvPr>
          <p:cNvGrpSpPr/>
          <p:nvPr/>
        </p:nvGrpSpPr>
        <p:grpSpPr>
          <a:xfrm>
            <a:off x="5469440" y="880512"/>
            <a:ext cx="3325811" cy="1611495"/>
            <a:chOff x="5529534" y="1420079"/>
            <a:chExt cx="3325811" cy="161149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70D3CC-EB1A-4D08-989C-049005434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9534" y="1420079"/>
              <a:ext cx="1611495" cy="161149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ADA31CF-54EC-4952-9A0A-8812F078318F}"/>
                </a:ext>
              </a:extLst>
            </p:cNvPr>
            <p:cNvSpPr txBox="1"/>
            <p:nvPr/>
          </p:nvSpPr>
          <p:spPr>
            <a:xfrm>
              <a:off x="7133142" y="1726691"/>
              <a:ext cx="17222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Magnetic shields provide</a:t>
              </a:r>
            </a:p>
            <a:p>
              <a:r>
                <a:rPr lang="en-U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passive shielding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2229B1-3352-42B8-87BC-1265BE62D4DC}"/>
              </a:ext>
            </a:extLst>
          </p:cNvPr>
          <p:cNvGrpSpPr/>
          <p:nvPr/>
        </p:nvGrpSpPr>
        <p:grpSpPr>
          <a:xfrm>
            <a:off x="5400484" y="2673207"/>
            <a:ext cx="3663094" cy="1383612"/>
            <a:chOff x="5400484" y="2673207"/>
            <a:chExt cx="3663094" cy="1383612"/>
          </a:xfrm>
        </p:grpSpPr>
        <p:pic>
          <p:nvPicPr>
            <p:cNvPr id="15446" name="Picture 86" descr="Active Coil Cancellation on a LCLS-II CM">
              <a:extLst>
                <a:ext uri="{FF2B5EF4-FFF2-40B4-BE49-F238E27FC236}">
                  <a16:creationId xmlns:a16="http://schemas.microsoft.com/office/drawing/2014/main" id="{337D7EF9-DF69-4B69-9EAA-8F0F351419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440" y="2673207"/>
              <a:ext cx="3594138" cy="914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A2E324-5B9F-430E-862B-DE18C0891CC9}"/>
                </a:ext>
              </a:extLst>
            </p:cNvPr>
            <p:cNvSpPr txBox="1"/>
            <p:nvPr/>
          </p:nvSpPr>
          <p:spPr>
            <a:xfrm>
              <a:off x="5400484" y="3595154"/>
              <a:ext cx="36630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Current coils around cryomodule actively negate the magnetic field inside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C77636-1326-4B77-AF51-35251E2EFF57}"/>
              </a:ext>
            </a:extLst>
          </p:cNvPr>
          <p:cNvGrpSpPr/>
          <p:nvPr/>
        </p:nvGrpSpPr>
        <p:grpSpPr>
          <a:xfrm>
            <a:off x="5469440" y="4217800"/>
            <a:ext cx="3585310" cy="2022427"/>
            <a:chOff x="5469440" y="4217800"/>
            <a:chExt cx="3585310" cy="202242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1C28FB3-DA06-4BF1-BDFB-7224E4AEC3EB}"/>
                </a:ext>
              </a:extLst>
            </p:cNvPr>
            <p:cNvGrpSpPr/>
            <p:nvPr/>
          </p:nvGrpSpPr>
          <p:grpSpPr>
            <a:xfrm>
              <a:off x="5469440" y="4217800"/>
              <a:ext cx="2080891" cy="1817670"/>
              <a:chOff x="6035906" y="4534532"/>
              <a:chExt cx="2080891" cy="181767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33C759-CA90-4689-9B86-96532406DEA9}"/>
                  </a:ext>
                </a:extLst>
              </p:cNvPr>
              <p:cNvSpPr txBox="1"/>
              <p:nvPr/>
            </p:nvSpPr>
            <p:spPr>
              <a:xfrm>
                <a:off x="6177590" y="5890537"/>
                <a:ext cx="10607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Tuner for </a:t>
                </a:r>
              </a:p>
              <a:p>
                <a:r>
                  <a:rPr lang="en-US" sz="12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LCLS II cavities</a:t>
                </a:r>
              </a:p>
            </p:txBody>
          </p:sp>
          <p:pic>
            <p:nvPicPr>
              <p:cNvPr id="15444" name="Picture 84" descr="Adaptation of XFEL/ILC-type Cryo-module for CW Operation at LCLS-II:  Issues, Solutions and Results">
                <a:extLst>
                  <a:ext uri="{FF2B5EF4-FFF2-40B4-BE49-F238E27FC236}">
                    <a16:creationId xmlns:a16="http://schemas.microsoft.com/office/drawing/2014/main" id="{188987AB-196C-4D63-A79D-6FE472571F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5906" y="4534532"/>
                <a:ext cx="2080891" cy="12215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D59A473-F0E5-45D4-ABBD-C15F81A59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13548" y="5190709"/>
              <a:ext cx="2241202" cy="1049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0731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SRF cavities – cost perspective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pic>
        <p:nvPicPr>
          <p:cNvPr id="6" name="Picture 6" descr="1-cell.jpg">
            <a:extLst>
              <a:ext uri="{FF2B5EF4-FFF2-40B4-BE49-F238E27FC236}">
                <a16:creationId xmlns:a16="http://schemas.microsoft.com/office/drawing/2014/main" id="{22A53533-E852-470C-A46A-26014168B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12069"/>
            <a:ext cx="2286000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9-cell cavity.jpg">
            <a:extLst>
              <a:ext uri="{FF2B5EF4-FFF2-40B4-BE49-F238E27FC236}">
                <a16:creationId xmlns:a16="http://schemas.microsoft.com/office/drawing/2014/main" id="{D4BA6DE5-4FA0-4DE7-BAF1-0DEF7C8FF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40869"/>
            <a:ext cx="23272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Dressed-9-cell.jpg">
            <a:extLst>
              <a:ext uri="{FF2B5EF4-FFF2-40B4-BE49-F238E27FC236}">
                <a16:creationId xmlns:a16="http://schemas.microsoft.com/office/drawing/2014/main" id="{66CC6048-7BB9-40E3-81E8-308662005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241069"/>
            <a:ext cx="2286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3045D410-B18E-4615-9BEE-CFBD3044A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45469"/>
            <a:ext cx="1639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Processed</a:t>
            </a:r>
          </a:p>
          <a:p>
            <a:pPr eaLnBrk="1" hangingPunct="1"/>
            <a:r>
              <a:rPr lang="en-US" altLang="en-US" dirty="0"/>
              <a:t>One-Cell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DC886F64-7EF5-47EF-8C85-44BFE810C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45669"/>
            <a:ext cx="1454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New</a:t>
            </a:r>
          </a:p>
          <a:p>
            <a:pPr eaLnBrk="1" hangingPunct="1"/>
            <a:r>
              <a:rPr lang="en-US" altLang="en-US"/>
              <a:t>Nine-Cell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473A7385-23ED-436F-9A32-B3EE93721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774469"/>
            <a:ext cx="1454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Dressed </a:t>
            </a:r>
          </a:p>
          <a:p>
            <a:pPr eaLnBrk="1" hangingPunct="1"/>
            <a:r>
              <a:rPr lang="en-US" altLang="en-US"/>
              <a:t>Nine-Cell</a:t>
            </a:r>
          </a:p>
        </p:txBody>
      </p:sp>
      <p:grpSp>
        <p:nvGrpSpPr>
          <p:cNvPr id="15" name="Group 20">
            <a:extLst>
              <a:ext uri="{FF2B5EF4-FFF2-40B4-BE49-F238E27FC236}">
                <a16:creationId xmlns:a16="http://schemas.microsoft.com/office/drawing/2014/main" id="{929EE3B0-6B25-4B9C-A061-C54418CAB4A8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1040669"/>
            <a:ext cx="4111625" cy="1536700"/>
            <a:chOff x="4648200" y="1371600"/>
            <a:chExt cx="4111625" cy="1536700"/>
          </a:xfrm>
        </p:grpSpPr>
        <p:pic>
          <p:nvPicPr>
            <p:cNvPr id="16" name="Picture 17" descr="2009.cadillac.cts.20233449-E.jpg">
              <a:extLst>
                <a:ext uri="{FF2B5EF4-FFF2-40B4-BE49-F238E27FC236}">
                  <a16:creationId xmlns:a16="http://schemas.microsoft.com/office/drawing/2014/main" id="{65631DB7-B23A-4499-8952-9510F2B69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371600"/>
              <a:ext cx="2438400" cy="153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B5BBF903-E753-4592-ABDF-6DFA811E8B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1400" y="1524000"/>
              <a:ext cx="1368425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/>
                <a:t>$40k</a:t>
              </a:r>
            </a:p>
            <a:p>
              <a:pPr algn="ctr" eaLnBrk="1" hangingPunct="1"/>
              <a:r>
                <a:rPr lang="en-US" altLang="en-US"/>
                <a:t>Cadillac </a:t>
              </a:r>
            </a:p>
            <a:p>
              <a:pPr algn="ctr" eaLnBrk="1" hangingPunct="1"/>
              <a:r>
                <a:rPr lang="en-US" altLang="en-US"/>
                <a:t>CTS</a:t>
              </a:r>
            </a:p>
          </p:txBody>
        </p:sp>
      </p:grpSp>
      <p:grpSp>
        <p:nvGrpSpPr>
          <p:cNvPr id="18" name="Group 21">
            <a:extLst>
              <a:ext uri="{FF2B5EF4-FFF2-40B4-BE49-F238E27FC236}">
                <a16:creationId xmlns:a16="http://schemas.microsoft.com/office/drawing/2014/main" id="{DD8D4E2C-3BF7-4510-8D97-B11B7A0A0874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2717069"/>
            <a:ext cx="3687763" cy="1465263"/>
            <a:chOff x="4648200" y="3048000"/>
            <a:chExt cx="3687763" cy="1465263"/>
          </a:xfrm>
        </p:grpSpPr>
        <p:pic>
          <p:nvPicPr>
            <p:cNvPr id="19" name="Picture 16" descr="2008.bmw.m5.20118010-E.jpg">
              <a:extLst>
                <a:ext uri="{FF2B5EF4-FFF2-40B4-BE49-F238E27FC236}">
                  <a16:creationId xmlns:a16="http://schemas.microsoft.com/office/drawing/2014/main" id="{30595949-CAB8-4C65-9FFA-89468D519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3048000"/>
              <a:ext cx="2324100" cy="146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7FF0629-C33B-40A0-8ADF-AD7299C787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5200" y="3048000"/>
              <a:ext cx="1020763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/>
                <a:t>$85k</a:t>
              </a:r>
            </a:p>
            <a:p>
              <a:pPr algn="ctr" eaLnBrk="1" hangingPunct="1"/>
              <a:r>
                <a:rPr lang="en-US" altLang="en-US"/>
                <a:t>BMW </a:t>
              </a:r>
            </a:p>
            <a:p>
              <a:pPr algn="ctr" eaLnBrk="1" hangingPunct="1"/>
              <a:r>
                <a:rPr lang="en-US" altLang="en-US"/>
                <a:t>M5</a:t>
              </a:r>
            </a:p>
          </p:txBody>
        </p:sp>
      </p:grpSp>
      <p:grpSp>
        <p:nvGrpSpPr>
          <p:cNvPr id="21" name="Group 22">
            <a:extLst>
              <a:ext uri="{FF2B5EF4-FFF2-40B4-BE49-F238E27FC236}">
                <a16:creationId xmlns:a16="http://schemas.microsoft.com/office/drawing/2014/main" id="{78EA0CF2-2836-492D-BE7C-CC5E0B3F49AC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4317269"/>
            <a:ext cx="4495800" cy="1584325"/>
            <a:chOff x="4648200" y="4648200"/>
            <a:chExt cx="4495800" cy="1584325"/>
          </a:xfrm>
        </p:grpSpPr>
        <p:pic>
          <p:nvPicPr>
            <p:cNvPr id="22" name="Picture 15" descr="2009.aston martin.dbs.20269796-E.jpg">
              <a:extLst>
                <a:ext uri="{FF2B5EF4-FFF2-40B4-BE49-F238E27FC236}">
                  <a16:creationId xmlns:a16="http://schemas.microsoft.com/office/drawing/2014/main" id="{9752E6FC-1A9F-4446-914C-8D2B10FD3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4648200"/>
              <a:ext cx="2514600" cy="158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D4C8CEE8-B8E8-4359-8AB7-71EE8DA0C0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1063" y="4876800"/>
              <a:ext cx="1912937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/>
                <a:t>$250k</a:t>
              </a:r>
            </a:p>
            <a:p>
              <a:pPr algn="ctr" eaLnBrk="1" hangingPunct="1"/>
              <a:r>
                <a:rPr lang="en-US" altLang="en-US"/>
                <a:t>Aston Martin</a:t>
              </a:r>
            </a:p>
            <a:p>
              <a:pPr algn="ctr" eaLnBrk="1" hangingPunct="1"/>
              <a:r>
                <a:rPr lang="en-US" altLang="en-US"/>
                <a:t>DBS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47511B5-451B-456F-8133-5CC8833CA446}"/>
              </a:ext>
            </a:extLst>
          </p:cNvPr>
          <p:cNvSpPr txBox="1"/>
          <p:nvPr/>
        </p:nvSpPr>
        <p:spPr>
          <a:xfrm>
            <a:off x="222250" y="6034591"/>
            <a:ext cx="2481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Content courtesy: A. Rowe (Fermilab)</a:t>
            </a:r>
          </a:p>
        </p:txBody>
      </p:sp>
    </p:spTree>
    <p:extLst>
      <p:ext uri="{BB962C8B-B14F-4D97-AF65-F5344CB8AC3E}">
        <p14:creationId xmlns:p14="http://schemas.microsoft.com/office/powerpoint/2010/main" val="280143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New frontiers in SRF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BC9327-A295-418A-99F2-49D5518DD7F8}"/>
              </a:ext>
            </a:extLst>
          </p:cNvPr>
          <p:cNvSpPr txBox="1"/>
          <p:nvPr/>
        </p:nvSpPr>
        <p:spPr>
          <a:xfrm>
            <a:off x="313509" y="820764"/>
            <a:ext cx="860189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Nb</a:t>
            </a:r>
            <a:r>
              <a:rPr lang="en-US" sz="2800" b="1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Sn as an alternative to traditional niobium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Superconductor with </a:t>
            </a:r>
            <a:r>
              <a:rPr lang="en-US" sz="1800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US" sz="1800" i="1" baseline="-25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≈ 18 K, almost twice that of niobium’s 9.2 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Has significantly lower </a:t>
            </a:r>
            <a:r>
              <a:rPr lang="en-US" sz="1800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en-US" sz="1800" i="1" baseline="-25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BCS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than niobium at liquid helium temperatures &lt; 4.2 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If </a:t>
            </a:r>
            <a:r>
              <a:rPr lang="en-US" sz="1800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en-US" sz="1800" i="1" baseline="-25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is kept small (by ensuring proper stoichiometry, surface treatments, and magnetic shielding), Nb</a:t>
            </a:r>
            <a:r>
              <a:rPr lang="en-US" sz="1800" baseline="-25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Sn cavities exhibit very high </a:t>
            </a:r>
            <a:r>
              <a:rPr lang="en-US" sz="1800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</a:t>
            </a:r>
            <a:r>
              <a:rPr lang="en-US" sz="1800" i="1" baseline="-25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even at </a:t>
            </a:r>
            <a:r>
              <a:rPr lang="en-US" sz="18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 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 accelerator can be operated with 4.2 K LHe systems, which are much cost effective compared to 2 K helium systems needed for niobium cavities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Active research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areas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growing thin layer of Nb</a:t>
            </a:r>
            <a:r>
              <a:rPr lang="en-US" sz="1800" baseline="-25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Sn on inner walls of niobium cavities; cooling and mag-shielding techniques to minimize trapped flux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8D0CD2-BCD8-4121-B450-6A3F228DB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7" y="3571290"/>
            <a:ext cx="2924731" cy="2150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F2BEDA-4C86-48E6-A3F9-5F644A8A2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968" y="3571290"/>
            <a:ext cx="2660850" cy="21928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798F7C3-965D-4295-980B-B37EA9769DBE}"/>
              </a:ext>
            </a:extLst>
          </p:cNvPr>
          <p:cNvGrpSpPr/>
          <p:nvPr/>
        </p:nvGrpSpPr>
        <p:grpSpPr>
          <a:xfrm>
            <a:off x="5653818" y="3639548"/>
            <a:ext cx="3387208" cy="2598582"/>
            <a:chOff x="5653818" y="3639548"/>
            <a:chExt cx="3387208" cy="2598582"/>
          </a:xfrm>
        </p:grpSpPr>
        <p:pic>
          <p:nvPicPr>
            <p:cNvPr id="8" name="Picture 7" descr="A picture containing loudspeaker&#10;&#10;Description automatically generated">
              <a:extLst>
                <a:ext uri="{FF2B5EF4-FFF2-40B4-BE49-F238E27FC236}">
                  <a16:creationId xmlns:a16="http://schemas.microsoft.com/office/drawing/2014/main" id="{2AA53B31-AB72-4F17-92DA-64EDC1269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971"/>
            <a:stretch/>
          </p:blipFill>
          <p:spPr>
            <a:xfrm>
              <a:off x="5653818" y="3639548"/>
              <a:ext cx="1805147" cy="183626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F09B48-F7CF-47F6-872E-6E8A10B50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5879" y="4474345"/>
              <a:ext cx="1805147" cy="1763785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7D73A-6B01-487E-8B0D-939F60E4D374}"/>
              </a:ext>
            </a:extLst>
          </p:cNvPr>
          <p:cNvSpPr/>
          <p:nvPr/>
        </p:nvSpPr>
        <p:spPr>
          <a:xfrm>
            <a:off x="1690368" y="5734528"/>
            <a:ext cx="26052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DOI: 10.1088/1361-6668/30/3/033004</a:t>
            </a:r>
          </a:p>
        </p:txBody>
      </p:sp>
    </p:spTree>
    <p:extLst>
      <p:ext uri="{BB962C8B-B14F-4D97-AF65-F5344CB8AC3E}">
        <p14:creationId xmlns:p14="http://schemas.microsoft.com/office/powerpoint/2010/main" val="3982526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New frontiers in SRF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B71DD3-C640-4188-B12D-412652C0289A}"/>
              </a:ext>
            </a:extLst>
          </p:cNvPr>
          <p:cNvSpPr txBox="1"/>
          <p:nvPr/>
        </p:nvSpPr>
        <p:spPr>
          <a:xfrm>
            <a:off x="313509" y="820764"/>
            <a:ext cx="590441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Cryogen-free, cryocooler conduction cooled SRF cavities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Use closed-cycle 4 K cryocoolers and conduction links to extract </a:t>
            </a:r>
            <a:r>
              <a:rPr lang="en-US" sz="1800" b="1" i="1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1800" b="1" i="1" baseline="-250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diss</a:t>
            </a:r>
            <a:r>
              <a:rPr lang="en-US" sz="18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from Nb3Sn SRF cavities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Liquid helium around the SRF cavity not needed</a:t>
            </a:r>
          </a:p>
          <a:p>
            <a:pPr lvl="1"/>
            <a:r>
              <a:rPr lang="en-US" sz="1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-&gt; no cryoplant, no distribution or recovery system</a:t>
            </a:r>
          </a:p>
          <a:p>
            <a:pPr lvl="1"/>
            <a:r>
              <a:rPr lang="en-US" sz="1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-&gt; no complex pressure vessel design of the cryomodule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Cryocoolers are plug-n-play machines that turn on/off with the push of a button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Unlike helium cryo-plants that are operationally complex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Potential use of conduction cooled </a:t>
            </a:r>
            <a:r>
              <a:rPr lang="en-US" sz="18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SRF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e-beam irradiation machines for </a:t>
            </a:r>
            <a:r>
              <a:rPr lang="en-US" sz="18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industrial applications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Industrial and municipal waste-water treatment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Medical device sterilization, medical waste treatment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Active research areas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Design of cavities and thermal links for SRF conduction cooling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Design of low heat leak, magnetically shielded, compact cryomodules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85155F-DE89-484F-B320-7EA62F3DB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287" y="1182932"/>
            <a:ext cx="2888471" cy="2246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6DBE9A-7A71-4BC5-BEFA-72624AD4C3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55"/>
          <a:stretch/>
        </p:blipFill>
        <p:spPr>
          <a:xfrm>
            <a:off x="6130287" y="3570135"/>
            <a:ext cx="2804160" cy="255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87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New frontiers in SRF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B71DD3-C640-4188-B12D-412652C0289A}"/>
              </a:ext>
            </a:extLst>
          </p:cNvPr>
          <p:cNvSpPr txBox="1"/>
          <p:nvPr/>
        </p:nvSpPr>
        <p:spPr>
          <a:xfrm>
            <a:off x="313509" y="820764"/>
            <a:ext cx="8601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Fermilab efforts for conduction cooled SRF cavity development</a:t>
            </a:r>
            <a:endParaRPr lang="en-US" sz="18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E61CF7-B95B-4685-B395-01950BDE7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956" y="1980829"/>
            <a:ext cx="5129485" cy="37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98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New frontiers in SRF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B71DD3-C640-4188-B12D-412652C0289A}"/>
              </a:ext>
            </a:extLst>
          </p:cNvPr>
          <p:cNvSpPr txBox="1"/>
          <p:nvPr/>
        </p:nvSpPr>
        <p:spPr>
          <a:xfrm>
            <a:off x="313509" y="820764"/>
            <a:ext cx="8601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Fermilab efforts for conduction cooled SRF cavity development</a:t>
            </a:r>
            <a:endParaRPr lang="en-US" sz="18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9621F3-5387-498D-A706-614580091A35}"/>
              </a:ext>
            </a:extLst>
          </p:cNvPr>
          <p:cNvGrpSpPr/>
          <p:nvPr/>
        </p:nvGrpSpPr>
        <p:grpSpPr>
          <a:xfrm>
            <a:off x="313509" y="1752555"/>
            <a:ext cx="3414056" cy="4543882"/>
            <a:chOff x="313509" y="1752555"/>
            <a:chExt cx="3414056" cy="45438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7F7883-C66A-48FD-BE33-727E0BF95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509" y="2370273"/>
              <a:ext cx="3414056" cy="392616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04A44C-B5DA-4C95-A3D7-EFE1058DE593}"/>
                </a:ext>
              </a:extLst>
            </p:cNvPr>
            <p:cNvSpPr txBox="1"/>
            <p:nvPr/>
          </p:nvSpPr>
          <p:spPr>
            <a:xfrm>
              <a:off x="346945" y="1752555"/>
              <a:ext cx="23673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Conduction cooled SRF </a:t>
              </a:r>
            </a:p>
            <a:p>
              <a:r>
                <a:rPr lang="en-US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test setup at Fermilab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0AC7C72-4FE2-4CFD-90A7-78D559D3A526}"/>
              </a:ext>
            </a:extLst>
          </p:cNvPr>
          <p:cNvGrpSpPr/>
          <p:nvPr/>
        </p:nvGrpSpPr>
        <p:grpSpPr>
          <a:xfrm>
            <a:off x="3647789" y="1752555"/>
            <a:ext cx="5405294" cy="4337712"/>
            <a:chOff x="3647789" y="1752555"/>
            <a:chExt cx="5405294" cy="43377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510A17-FA0F-4C60-B452-51B612BD6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7789" y="2706662"/>
              <a:ext cx="5405294" cy="338360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3A72F1B-93E0-477C-9753-EE29DC40A5BC}"/>
                </a:ext>
              </a:extLst>
            </p:cNvPr>
            <p:cNvSpPr txBox="1"/>
            <p:nvPr/>
          </p:nvSpPr>
          <p:spPr>
            <a:xfrm>
              <a:off x="3827296" y="1752555"/>
              <a:ext cx="485297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u="sng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World’s first demonstration</a:t>
              </a:r>
              <a:r>
                <a:rPr lang="en-US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of practical </a:t>
              </a:r>
              <a:r>
                <a:rPr lang="en-US" sz="18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E</a:t>
              </a:r>
              <a:r>
                <a:rPr lang="en-US" sz="1800" i="1" baseline="-25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acc</a:t>
              </a:r>
              <a:r>
                <a:rPr lang="en-US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on a conduction cooled SRF cavity</a:t>
              </a:r>
            </a:p>
            <a:p>
              <a:r>
                <a:rPr lang="en-US" sz="14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R.C. Dhuley</a:t>
              </a:r>
              <a:r>
                <a:rPr lang="en-U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14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et al., </a:t>
              </a:r>
              <a:r>
                <a:rPr lang="en-US" sz="1400" dirty="0">
                  <a:latin typeface="Calibri Light" panose="020F0302020204030204" pitchFamily="34" charset="0"/>
                  <a:cs typeface="Calibri Light" panose="020F0302020204030204" pitchFamily="34" charset="0"/>
                  <a:hlinkClick r:id="rId4"/>
                </a:rPr>
                <a:t>https://doi.org/10.1088/1361-6668/ab82f0</a:t>
              </a:r>
              <a:endParaRPr lang="en-US" sz="14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6165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New frontiers in SRF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B71DD3-C640-4188-B12D-412652C0289A}"/>
              </a:ext>
            </a:extLst>
          </p:cNvPr>
          <p:cNvSpPr txBox="1"/>
          <p:nvPr/>
        </p:nvSpPr>
        <p:spPr>
          <a:xfrm>
            <a:off x="313509" y="820764"/>
            <a:ext cx="8601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Other ongoing efforts for conduction cooled SRF cavity development</a:t>
            </a:r>
            <a:endParaRPr lang="en-US" sz="1800" dirty="0">
              <a:solidFill>
                <a:srgbClr val="004C9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963B76-A396-4BF6-BE3B-C7C14BDDA825}"/>
              </a:ext>
            </a:extLst>
          </p:cNvPr>
          <p:cNvGrpSpPr/>
          <p:nvPr/>
        </p:nvGrpSpPr>
        <p:grpSpPr>
          <a:xfrm>
            <a:off x="661125" y="2117015"/>
            <a:ext cx="3426977" cy="3511578"/>
            <a:chOff x="2782716" y="786394"/>
            <a:chExt cx="3426977" cy="351157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A518916-C155-4160-8A0A-5E79EBA8B778}"/>
                </a:ext>
              </a:extLst>
            </p:cNvPr>
            <p:cNvSpPr txBox="1"/>
            <p:nvPr/>
          </p:nvSpPr>
          <p:spPr>
            <a:xfrm>
              <a:off x="3589174" y="786394"/>
              <a:ext cx="1820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Jefferson Lab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8D71276-8168-40C6-A80D-F2FCE5218CF1}"/>
                </a:ext>
              </a:extLst>
            </p:cNvPr>
            <p:cNvGrpSpPr/>
            <p:nvPr/>
          </p:nvGrpSpPr>
          <p:grpSpPr>
            <a:xfrm>
              <a:off x="2782716" y="1255273"/>
              <a:ext cx="3426977" cy="2083192"/>
              <a:chOff x="550468" y="1673190"/>
              <a:chExt cx="3426977" cy="2083192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DA6976E-CBF9-40A3-A510-A469A6254E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1781" r="42366"/>
              <a:stretch/>
            </p:blipFill>
            <p:spPr>
              <a:xfrm>
                <a:off x="1203351" y="1673190"/>
                <a:ext cx="2121210" cy="2074118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EA546B5-680C-4B63-A252-02EBA4420DE5}"/>
                  </a:ext>
                </a:extLst>
              </p:cNvPr>
              <p:cNvSpPr/>
              <p:nvPr/>
            </p:nvSpPr>
            <p:spPr>
              <a:xfrm>
                <a:off x="550468" y="3479383"/>
                <a:ext cx="342697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Calibri Light" panose="020F0302020204030204" pitchFamily="34" charset="0"/>
                    <a:cs typeface="Calibri Light" panose="020F0302020204030204" pitchFamily="34" charset="0"/>
                    <a:hlinkClick r:id="rId3"/>
                  </a:rPr>
                  <a:t>https://doi.org/10.1088/1757-899X/755/1/012136</a:t>
                </a:r>
                <a:r>
                  <a:rPr lang="en-US" sz="12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7BDF33F-0CCC-4F53-B484-F73FF63FC109}"/>
                </a:ext>
              </a:extLst>
            </p:cNvPr>
            <p:cNvSpPr txBox="1"/>
            <p:nvPr/>
          </p:nvSpPr>
          <p:spPr>
            <a:xfrm>
              <a:off x="3157670" y="3374642"/>
              <a:ext cx="28286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1.5 GHz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Cold sprayed + </a:t>
              </a:r>
            </a:p>
            <a:p>
              <a:r>
                <a:rPr lang="en-US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     electrodeposited copper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5ACD0A3-5F2C-409D-BFBD-48B2BD562675}"/>
              </a:ext>
            </a:extLst>
          </p:cNvPr>
          <p:cNvGrpSpPr/>
          <p:nvPr/>
        </p:nvGrpSpPr>
        <p:grpSpPr>
          <a:xfrm>
            <a:off x="5279264" y="2117015"/>
            <a:ext cx="3013543" cy="3306570"/>
            <a:chOff x="6123858" y="786393"/>
            <a:chExt cx="3013543" cy="330657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692B1B7-28C6-4825-AA19-272395B628FE}"/>
                </a:ext>
              </a:extLst>
            </p:cNvPr>
            <p:cNvGrpSpPr/>
            <p:nvPr/>
          </p:nvGrpSpPr>
          <p:grpSpPr>
            <a:xfrm>
              <a:off x="6123858" y="1295763"/>
              <a:ext cx="3013543" cy="2150869"/>
              <a:chOff x="6996873" y="1730244"/>
              <a:chExt cx="3013543" cy="2150869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948A6E3-B7AD-452B-844E-43F9E3518773}"/>
                  </a:ext>
                </a:extLst>
              </p:cNvPr>
              <p:cNvSpPr/>
              <p:nvPr/>
            </p:nvSpPr>
            <p:spPr>
              <a:xfrm>
                <a:off x="7366281" y="3604114"/>
                <a:ext cx="227472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latin typeface="Calibri Light" panose="020F0302020204030204" pitchFamily="34" charset="0"/>
                    <a:cs typeface="Calibri Light" panose="020F0302020204030204" pitchFamily="34" charset="0"/>
                    <a:hlinkClick r:id="rId4"/>
                  </a:rPr>
                  <a:t>https://arxiv.org/abs/2002.11755</a:t>
                </a:r>
                <a:r>
                  <a:rPr lang="en-US" sz="12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DE8B78CA-06A8-4EAB-ABA1-CBD3BD9F22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8282" b="5881"/>
              <a:stretch/>
            </p:blipFill>
            <p:spPr>
              <a:xfrm>
                <a:off x="6996873" y="1730244"/>
                <a:ext cx="3013543" cy="1870548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0401606-26E6-4C9C-8146-2C8CBBE947FA}"/>
                </a:ext>
              </a:extLst>
            </p:cNvPr>
            <p:cNvSpPr txBox="1"/>
            <p:nvPr/>
          </p:nvSpPr>
          <p:spPr>
            <a:xfrm>
              <a:off x="6449569" y="786393"/>
              <a:ext cx="23621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Cornell University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2BC4807-C4AC-4C3A-B90D-6DD440B1FE2F}"/>
                </a:ext>
              </a:extLst>
            </p:cNvPr>
            <p:cNvSpPr txBox="1"/>
            <p:nvPr/>
          </p:nvSpPr>
          <p:spPr>
            <a:xfrm>
              <a:off x="6674853" y="3446632"/>
              <a:ext cx="19115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2.6 GHz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Copper clamps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2229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Introduction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8414C8-8AAE-48A8-BE97-42C8F3221CBF}"/>
              </a:ext>
            </a:extLst>
          </p:cNvPr>
          <p:cNvSpPr txBox="1"/>
          <p:nvPr/>
        </p:nvSpPr>
        <p:spPr>
          <a:xfrm>
            <a:off x="342332" y="772635"/>
            <a:ext cx="8686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4C97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Superconducting radiofrequency (SRF) cavities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A technology for production of energetic particle beams,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Invented half-a-century ago, matured </a:t>
            </a:r>
            <a:r>
              <a:rPr lang="en-US" sz="2200" i="1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via</a:t>
            </a: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 solid R&amp;D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One of the two largest applications of low temperature superconductivity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521127-DA88-4E9D-8668-2B36916BA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010" y="2403473"/>
            <a:ext cx="3929883" cy="34750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7A1389-10FA-4933-A6AE-1D6F8CFE004B}"/>
              </a:ext>
            </a:extLst>
          </p:cNvPr>
          <p:cNvSpPr txBox="1"/>
          <p:nvPr/>
        </p:nvSpPr>
        <p:spPr>
          <a:xfrm>
            <a:off x="342332" y="2907130"/>
            <a:ext cx="46476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4C97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Today, SRF cavities is a core technology used in the construction of large linear particle accelerators for discovery science</a:t>
            </a:r>
            <a:endParaRPr lang="en-US" sz="22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Electron-positron collider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X-ray/light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Neutron, neutrino 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Acceleration of rare isotopes, heavy ions</a:t>
            </a: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New frontiers in SRF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B71DD3-C640-4188-B12D-412652C0289A}"/>
              </a:ext>
            </a:extLst>
          </p:cNvPr>
          <p:cNvSpPr txBox="1"/>
          <p:nvPr/>
        </p:nvSpPr>
        <p:spPr>
          <a:xfrm>
            <a:off x="313509" y="820764"/>
            <a:ext cx="8601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Compact e-beam accelerator development at Fermilab using conduction cooled SRF cavities</a:t>
            </a:r>
            <a:endParaRPr lang="en-US" sz="1800" dirty="0">
              <a:solidFill>
                <a:srgbClr val="004C9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1798C4-E1DB-44F7-81BA-051D35BC4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466" y="2006225"/>
            <a:ext cx="4237935" cy="3863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BF6E74-11AD-40A8-B403-1A46116FC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54862"/>
            <a:ext cx="4258491" cy="328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51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7437B6-841A-4773-8BF1-0946B88AB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3FB660-BEEF-4744-BF4E-BF2AB46B6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Further reading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8BF8D-770F-485B-90AC-7A3CCAF2D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B358B7B3-AF7A-48E6-A73D-3E8F20F75092}"/>
              </a:ext>
            </a:extLst>
          </p:cNvPr>
          <p:cNvSpPr txBox="1">
            <a:spLocks/>
          </p:cNvSpPr>
          <p:nvPr/>
        </p:nvSpPr>
        <p:spPr>
          <a:xfrm>
            <a:off x="685800" y="1143000"/>
            <a:ext cx="7772400" cy="45720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Hasan Padamsee, “RF Superconductivity for Accelerators,” Wiley-VCH; 2nd edition (February 26, 2008)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Hasan Padamsee, “RF Superconductivity: Science, Technology, and Applications,” Wiley-VCH; 1st edition (April 20, 2009)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G. Ciovati, “AC/RF Superconductivity,” arXiv:1501.07398v1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Grassellino </a:t>
            </a:r>
            <a:r>
              <a:rPr lang="en-US" sz="2200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 al</a:t>
            </a: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2017 </a:t>
            </a:r>
            <a:r>
              <a:rPr lang="en-US" sz="2200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Supercond. Sci. Technol.</a:t>
            </a: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30 094004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 Posen and D L Hall 2017 </a:t>
            </a:r>
            <a:r>
              <a:rPr lang="en-US" sz="2200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Supercond. Sci. Technol.</a:t>
            </a: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30 033004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 C Dhuley </a:t>
            </a:r>
            <a:r>
              <a:rPr lang="fr-FR" sz="2200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 al</a:t>
            </a:r>
            <a:r>
              <a:rPr lang="fr-FR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2020 </a:t>
            </a:r>
            <a:r>
              <a:rPr lang="fr-FR" sz="2200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Supercond. Sci. Technol.</a:t>
            </a:r>
            <a:r>
              <a:rPr lang="fr-FR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33 06LT01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Gianluigi Ciovati </a:t>
            </a:r>
            <a:r>
              <a:rPr lang="it-IT" sz="2200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 al</a:t>
            </a:r>
            <a:r>
              <a:rPr lang="it-IT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2020 </a:t>
            </a:r>
            <a:r>
              <a:rPr lang="it-IT" sz="2200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Supercond. Sci. Technol.</a:t>
            </a:r>
            <a:r>
              <a:rPr lang="it-IT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33 07LT01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T. Khabiboulline, “Engineering for Particle Accelerators,” </a:t>
            </a: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https://uspas.fnal.gov/materials/17NIU/SRF%20Cavity.pdf</a:t>
            </a: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64102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RF cavity working principle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3CEB0-8CEE-421B-BD02-05AD28979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57" y="727416"/>
            <a:ext cx="8782087" cy="2053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F5C263-9AAA-4A75-9987-0DD6F3059ADC}"/>
              </a:ext>
            </a:extLst>
          </p:cNvPr>
          <p:cNvSpPr txBox="1"/>
          <p:nvPr/>
        </p:nvSpPr>
        <p:spPr>
          <a:xfrm>
            <a:off x="1171012" y="2364952"/>
            <a:ext cx="7303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Metallic cells maintain a standing-wave RF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Particle bunches in phase with the RF field gain energy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BD2DB9-840B-4008-BEA3-B2EB495B60DE}"/>
              </a:ext>
            </a:extLst>
          </p:cNvPr>
          <p:cNvSpPr/>
          <p:nvPr/>
        </p:nvSpPr>
        <p:spPr>
          <a:xfrm>
            <a:off x="3362840" y="3583535"/>
            <a:ext cx="57405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RF fields penetrate a </a:t>
            </a:r>
            <a:r>
              <a:rPr lang="en-US" b="1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penetration depth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l-GR" b="1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δ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the metallic cell walls and dissipate heat in the </a:t>
            </a:r>
            <a:r>
              <a:rPr lang="en-US" b="1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surface resistance, R</a:t>
            </a:r>
            <a:r>
              <a:rPr lang="en-US" b="1" i="1" baseline="-25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coolant on the outside extracts the heat and prevents the cavity from heating above its design temperature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347CE7D-18FF-4F78-B9B7-C70D02D67ED7}"/>
              </a:ext>
            </a:extLst>
          </p:cNvPr>
          <p:cNvGrpSpPr/>
          <p:nvPr/>
        </p:nvGrpSpPr>
        <p:grpSpPr>
          <a:xfrm>
            <a:off x="172792" y="3181709"/>
            <a:ext cx="3075925" cy="2957856"/>
            <a:chOff x="152472" y="3232509"/>
            <a:chExt cx="3075925" cy="295785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7D1B2D9-0FB3-47E9-8288-DA166A2BA3A1}"/>
                </a:ext>
              </a:extLst>
            </p:cNvPr>
            <p:cNvGrpSpPr/>
            <p:nvPr/>
          </p:nvGrpSpPr>
          <p:grpSpPr>
            <a:xfrm>
              <a:off x="649232" y="3232509"/>
              <a:ext cx="763397" cy="1505188"/>
              <a:chOff x="767206" y="3354565"/>
              <a:chExt cx="763397" cy="150518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481D439-EBEF-4B9E-A43B-20F8FCC42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7206" y="3354565"/>
                <a:ext cx="763397" cy="1505188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5AF252D-7179-4310-B79F-08DDA419E3B3}"/>
                  </a:ext>
                </a:extLst>
              </p:cNvPr>
              <p:cNvSpPr/>
              <p:nvPr/>
            </p:nvSpPr>
            <p:spPr>
              <a:xfrm>
                <a:off x="1056640" y="4583527"/>
                <a:ext cx="203200" cy="225425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2B4DBF-0FDB-4A5A-A050-7902713B5F89}"/>
                </a:ext>
              </a:extLst>
            </p:cNvPr>
            <p:cNvSpPr/>
            <p:nvPr/>
          </p:nvSpPr>
          <p:spPr>
            <a:xfrm>
              <a:off x="1339350" y="4900046"/>
              <a:ext cx="1564640" cy="1290319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314951-151E-45F2-8A1E-AEEE18507CAC}"/>
                </a:ext>
              </a:extLst>
            </p:cNvPr>
            <p:cNvSpPr/>
            <p:nvPr/>
          </p:nvSpPr>
          <p:spPr>
            <a:xfrm>
              <a:off x="1327402" y="5325531"/>
              <a:ext cx="1564640" cy="413309"/>
            </a:xfrm>
            <a:prstGeom prst="rect">
              <a:avLst/>
            </a:prstGeom>
            <a:solidFill>
              <a:srgbClr val="40404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8358C7-1335-4056-A6E1-75114449E0E4}"/>
                </a:ext>
              </a:extLst>
            </p:cNvPr>
            <p:cNvSpPr txBox="1"/>
            <p:nvPr/>
          </p:nvSpPr>
          <p:spPr>
            <a:xfrm>
              <a:off x="379989" y="4900046"/>
              <a:ext cx="9593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RF fields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E425F9-F0FE-4201-A7D6-4815341E0234}"/>
                </a:ext>
              </a:extLst>
            </p:cNvPr>
            <p:cNvSpPr txBox="1"/>
            <p:nvPr/>
          </p:nvSpPr>
          <p:spPr>
            <a:xfrm>
              <a:off x="152472" y="5345150"/>
              <a:ext cx="1188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Metal wall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76B5D2-CD7B-432F-A577-CAFA60C46181}"/>
                </a:ext>
              </a:extLst>
            </p:cNvPr>
            <p:cNvSpPr txBox="1"/>
            <p:nvPr/>
          </p:nvSpPr>
          <p:spPr>
            <a:xfrm>
              <a:off x="342765" y="5764879"/>
              <a:ext cx="11918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Coolant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49E741-1C14-4BCE-95CB-95C9FC27C341}"/>
                </a:ext>
              </a:extLst>
            </p:cNvPr>
            <p:cNvCxnSpPr>
              <a:cxnSpLocks/>
            </p:cNvCxnSpPr>
            <p:nvPr/>
          </p:nvCxnSpPr>
          <p:spPr>
            <a:xfrm>
              <a:off x="926718" y="4701947"/>
              <a:ext cx="412632" cy="198099"/>
            </a:xfrm>
            <a:prstGeom prst="line">
              <a:avLst/>
            </a:prstGeom>
            <a:ln w="952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0B2671D-8B4A-4038-964B-0CC1FEB69813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>
              <a:off x="1040266" y="4461471"/>
              <a:ext cx="1851776" cy="438575"/>
            </a:xfrm>
            <a:prstGeom prst="line">
              <a:avLst/>
            </a:prstGeom>
            <a:ln w="952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1251A69-01BA-4CC4-ADAC-2CD55FEAAEBF}"/>
                </a:ext>
              </a:extLst>
            </p:cNvPr>
            <p:cNvSpPr/>
            <p:nvPr/>
          </p:nvSpPr>
          <p:spPr>
            <a:xfrm>
              <a:off x="1339669" y="5303520"/>
              <a:ext cx="1567542" cy="52251"/>
            </a:xfrm>
            <a:custGeom>
              <a:avLst/>
              <a:gdLst>
                <a:gd name="connsiteX0" fmla="*/ 0 w 1567542"/>
                <a:gd name="connsiteY0" fmla="*/ 26126 h 52251"/>
                <a:gd name="connsiteX1" fmla="*/ 43542 w 1567542"/>
                <a:gd name="connsiteY1" fmla="*/ 8709 h 52251"/>
                <a:gd name="connsiteX2" fmla="*/ 95794 w 1567542"/>
                <a:gd name="connsiteY2" fmla="*/ 43543 h 52251"/>
                <a:gd name="connsiteX3" fmla="*/ 121920 w 1567542"/>
                <a:gd name="connsiteY3" fmla="*/ 52251 h 52251"/>
                <a:gd name="connsiteX4" fmla="*/ 182880 w 1567542"/>
                <a:gd name="connsiteY4" fmla="*/ 26126 h 52251"/>
                <a:gd name="connsiteX5" fmla="*/ 252548 w 1567542"/>
                <a:gd name="connsiteY5" fmla="*/ 8709 h 52251"/>
                <a:gd name="connsiteX6" fmla="*/ 278674 w 1567542"/>
                <a:gd name="connsiteY6" fmla="*/ 17417 h 52251"/>
                <a:gd name="connsiteX7" fmla="*/ 304800 w 1567542"/>
                <a:gd name="connsiteY7" fmla="*/ 34834 h 52251"/>
                <a:gd name="connsiteX8" fmla="*/ 400594 w 1567542"/>
                <a:gd name="connsiteY8" fmla="*/ 26126 h 52251"/>
                <a:gd name="connsiteX9" fmla="*/ 452845 w 1567542"/>
                <a:gd name="connsiteY9" fmla="*/ 8709 h 52251"/>
                <a:gd name="connsiteX10" fmla="*/ 478971 w 1567542"/>
                <a:gd name="connsiteY10" fmla="*/ 0 h 52251"/>
                <a:gd name="connsiteX11" fmla="*/ 513805 w 1567542"/>
                <a:gd name="connsiteY11" fmla="*/ 8709 h 52251"/>
                <a:gd name="connsiteX12" fmla="*/ 539931 w 1567542"/>
                <a:gd name="connsiteY12" fmla="*/ 26126 h 52251"/>
                <a:gd name="connsiteX13" fmla="*/ 661851 w 1567542"/>
                <a:gd name="connsiteY13" fmla="*/ 0 h 52251"/>
                <a:gd name="connsiteX14" fmla="*/ 714102 w 1567542"/>
                <a:gd name="connsiteY14" fmla="*/ 8709 h 52251"/>
                <a:gd name="connsiteX15" fmla="*/ 722811 w 1567542"/>
                <a:gd name="connsiteY15" fmla="*/ 34834 h 52251"/>
                <a:gd name="connsiteX16" fmla="*/ 757645 w 1567542"/>
                <a:gd name="connsiteY16" fmla="*/ 43543 h 52251"/>
                <a:gd name="connsiteX17" fmla="*/ 818605 w 1567542"/>
                <a:gd name="connsiteY17" fmla="*/ 34834 h 52251"/>
                <a:gd name="connsiteX18" fmla="*/ 844731 w 1567542"/>
                <a:gd name="connsiteY18" fmla="*/ 26126 h 52251"/>
                <a:gd name="connsiteX19" fmla="*/ 905691 w 1567542"/>
                <a:gd name="connsiteY19" fmla="*/ 17417 h 52251"/>
                <a:gd name="connsiteX20" fmla="*/ 949234 w 1567542"/>
                <a:gd name="connsiteY20" fmla="*/ 26126 h 52251"/>
                <a:gd name="connsiteX21" fmla="*/ 975360 w 1567542"/>
                <a:gd name="connsiteY21" fmla="*/ 43543 h 52251"/>
                <a:gd name="connsiteX22" fmla="*/ 1018902 w 1567542"/>
                <a:gd name="connsiteY22" fmla="*/ 34834 h 52251"/>
                <a:gd name="connsiteX23" fmla="*/ 1036320 w 1567542"/>
                <a:gd name="connsiteY23" fmla="*/ 17417 h 52251"/>
                <a:gd name="connsiteX24" fmla="*/ 1149531 w 1567542"/>
                <a:gd name="connsiteY24" fmla="*/ 43543 h 52251"/>
                <a:gd name="connsiteX25" fmla="*/ 1175657 w 1567542"/>
                <a:gd name="connsiteY25" fmla="*/ 52251 h 52251"/>
                <a:gd name="connsiteX26" fmla="*/ 1227908 w 1567542"/>
                <a:gd name="connsiteY26" fmla="*/ 43543 h 52251"/>
                <a:gd name="connsiteX27" fmla="*/ 1254034 w 1567542"/>
                <a:gd name="connsiteY27" fmla="*/ 17417 h 52251"/>
                <a:gd name="connsiteX28" fmla="*/ 1280160 w 1567542"/>
                <a:gd name="connsiteY28" fmla="*/ 8709 h 52251"/>
                <a:gd name="connsiteX29" fmla="*/ 1341120 w 1567542"/>
                <a:gd name="connsiteY29" fmla="*/ 17417 h 52251"/>
                <a:gd name="connsiteX30" fmla="*/ 1367245 w 1567542"/>
                <a:gd name="connsiteY30" fmla="*/ 34834 h 52251"/>
                <a:gd name="connsiteX31" fmla="*/ 1393371 w 1567542"/>
                <a:gd name="connsiteY31" fmla="*/ 43543 h 52251"/>
                <a:gd name="connsiteX32" fmla="*/ 1428205 w 1567542"/>
                <a:gd name="connsiteY32" fmla="*/ 34834 h 52251"/>
                <a:gd name="connsiteX33" fmla="*/ 1454331 w 1567542"/>
                <a:gd name="connsiteY33" fmla="*/ 17417 h 52251"/>
                <a:gd name="connsiteX34" fmla="*/ 1480457 w 1567542"/>
                <a:gd name="connsiteY34" fmla="*/ 8709 h 52251"/>
                <a:gd name="connsiteX35" fmla="*/ 1524000 w 1567542"/>
                <a:gd name="connsiteY35" fmla="*/ 17417 h 52251"/>
                <a:gd name="connsiteX36" fmla="*/ 1567542 w 1567542"/>
                <a:gd name="connsiteY36" fmla="*/ 26126 h 52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567542" h="52251">
                  <a:moveTo>
                    <a:pt x="0" y="26126"/>
                  </a:moveTo>
                  <a:cubicBezTo>
                    <a:pt x="14514" y="20320"/>
                    <a:pt x="28162" y="5913"/>
                    <a:pt x="43542" y="8709"/>
                  </a:cubicBezTo>
                  <a:cubicBezTo>
                    <a:pt x="64137" y="12454"/>
                    <a:pt x="75935" y="36924"/>
                    <a:pt x="95794" y="43543"/>
                  </a:cubicBezTo>
                  <a:lnTo>
                    <a:pt x="121920" y="52251"/>
                  </a:lnTo>
                  <a:cubicBezTo>
                    <a:pt x="194411" y="34129"/>
                    <a:pt x="122745" y="56194"/>
                    <a:pt x="182880" y="26126"/>
                  </a:cubicBezTo>
                  <a:cubicBezTo>
                    <a:pt x="200736" y="17198"/>
                    <a:pt x="235980" y="12022"/>
                    <a:pt x="252548" y="8709"/>
                  </a:cubicBezTo>
                  <a:cubicBezTo>
                    <a:pt x="261257" y="11612"/>
                    <a:pt x="270463" y="13312"/>
                    <a:pt x="278674" y="17417"/>
                  </a:cubicBezTo>
                  <a:cubicBezTo>
                    <a:pt x="288036" y="22098"/>
                    <a:pt x="294360" y="34088"/>
                    <a:pt x="304800" y="34834"/>
                  </a:cubicBezTo>
                  <a:cubicBezTo>
                    <a:pt x="336782" y="37119"/>
                    <a:pt x="368663" y="29029"/>
                    <a:pt x="400594" y="26126"/>
                  </a:cubicBezTo>
                  <a:lnTo>
                    <a:pt x="452845" y="8709"/>
                  </a:lnTo>
                  <a:lnTo>
                    <a:pt x="478971" y="0"/>
                  </a:lnTo>
                  <a:cubicBezTo>
                    <a:pt x="490582" y="2903"/>
                    <a:pt x="502804" y="3994"/>
                    <a:pt x="513805" y="8709"/>
                  </a:cubicBezTo>
                  <a:cubicBezTo>
                    <a:pt x="523425" y="12832"/>
                    <a:pt x="529465" y="26126"/>
                    <a:pt x="539931" y="26126"/>
                  </a:cubicBezTo>
                  <a:cubicBezTo>
                    <a:pt x="587582" y="26126"/>
                    <a:pt x="621108" y="13582"/>
                    <a:pt x="661851" y="0"/>
                  </a:cubicBezTo>
                  <a:cubicBezTo>
                    <a:pt x="679268" y="2903"/>
                    <a:pt x="698771" y="-51"/>
                    <a:pt x="714102" y="8709"/>
                  </a:cubicBezTo>
                  <a:cubicBezTo>
                    <a:pt x="722072" y="13263"/>
                    <a:pt x="715643" y="29100"/>
                    <a:pt x="722811" y="34834"/>
                  </a:cubicBezTo>
                  <a:cubicBezTo>
                    <a:pt x="732157" y="42311"/>
                    <a:pt x="746034" y="40640"/>
                    <a:pt x="757645" y="43543"/>
                  </a:cubicBezTo>
                  <a:cubicBezTo>
                    <a:pt x="777965" y="40640"/>
                    <a:pt x="798477" y="38859"/>
                    <a:pt x="818605" y="34834"/>
                  </a:cubicBezTo>
                  <a:cubicBezTo>
                    <a:pt x="827606" y="33034"/>
                    <a:pt x="835730" y="27926"/>
                    <a:pt x="844731" y="26126"/>
                  </a:cubicBezTo>
                  <a:cubicBezTo>
                    <a:pt x="864859" y="22101"/>
                    <a:pt x="885371" y="20320"/>
                    <a:pt x="905691" y="17417"/>
                  </a:cubicBezTo>
                  <a:cubicBezTo>
                    <a:pt x="920205" y="20320"/>
                    <a:pt x="935375" y="20929"/>
                    <a:pt x="949234" y="26126"/>
                  </a:cubicBezTo>
                  <a:cubicBezTo>
                    <a:pt x="959034" y="29801"/>
                    <a:pt x="964974" y="42245"/>
                    <a:pt x="975360" y="43543"/>
                  </a:cubicBezTo>
                  <a:cubicBezTo>
                    <a:pt x="990047" y="45379"/>
                    <a:pt x="1004388" y="37737"/>
                    <a:pt x="1018902" y="34834"/>
                  </a:cubicBezTo>
                  <a:cubicBezTo>
                    <a:pt x="1024708" y="29028"/>
                    <a:pt x="1028160" y="18324"/>
                    <a:pt x="1036320" y="17417"/>
                  </a:cubicBezTo>
                  <a:cubicBezTo>
                    <a:pt x="1070235" y="13649"/>
                    <a:pt x="1118252" y="33117"/>
                    <a:pt x="1149531" y="43543"/>
                  </a:cubicBezTo>
                  <a:lnTo>
                    <a:pt x="1175657" y="52251"/>
                  </a:lnTo>
                  <a:cubicBezTo>
                    <a:pt x="1193074" y="49348"/>
                    <a:pt x="1211773" y="50714"/>
                    <a:pt x="1227908" y="43543"/>
                  </a:cubicBezTo>
                  <a:cubicBezTo>
                    <a:pt x="1239162" y="38541"/>
                    <a:pt x="1243786" y="24249"/>
                    <a:pt x="1254034" y="17417"/>
                  </a:cubicBezTo>
                  <a:cubicBezTo>
                    <a:pt x="1261672" y="12325"/>
                    <a:pt x="1271451" y="11612"/>
                    <a:pt x="1280160" y="8709"/>
                  </a:cubicBezTo>
                  <a:cubicBezTo>
                    <a:pt x="1300480" y="11612"/>
                    <a:pt x="1321459" y="11519"/>
                    <a:pt x="1341120" y="17417"/>
                  </a:cubicBezTo>
                  <a:cubicBezTo>
                    <a:pt x="1351145" y="20424"/>
                    <a:pt x="1357884" y="30153"/>
                    <a:pt x="1367245" y="34834"/>
                  </a:cubicBezTo>
                  <a:cubicBezTo>
                    <a:pt x="1375456" y="38939"/>
                    <a:pt x="1384662" y="40640"/>
                    <a:pt x="1393371" y="43543"/>
                  </a:cubicBezTo>
                  <a:cubicBezTo>
                    <a:pt x="1404982" y="40640"/>
                    <a:pt x="1417204" y="39549"/>
                    <a:pt x="1428205" y="34834"/>
                  </a:cubicBezTo>
                  <a:cubicBezTo>
                    <a:pt x="1437825" y="30711"/>
                    <a:pt x="1444969" y="22098"/>
                    <a:pt x="1454331" y="17417"/>
                  </a:cubicBezTo>
                  <a:cubicBezTo>
                    <a:pt x="1462542" y="13312"/>
                    <a:pt x="1471748" y="11612"/>
                    <a:pt x="1480457" y="8709"/>
                  </a:cubicBezTo>
                  <a:cubicBezTo>
                    <a:pt x="1494971" y="11612"/>
                    <a:pt x="1509640" y="13827"/>
                    <a:pt x="1524000" y="17417"/>
                  </a:cubicBezTo>
                  <a:cubicBezTo>
                    <a:pt x="1566180" y="27962"/>
                    <a:pt x="1534275" y="26126"/>
                    <a:pt x="1567542" y="2612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B8A07628-29AC-4DB3-B22B-F4AB61CAEDB9}"/>
                </a:ext>
              </a:extLst>
            </p:cNvPr>
            <p:cNvSpPr/>
            <p:nvPr/>
          </p:nvSpPr>
          <p:spPr>
            <a:xfrm>
              <a:off x="1569402" y="5643154"/>
              <a:ext cx="176159" cy="248705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EB7AF687-44D1-4115-BBC3-946E2FCB3EA9}"/>
                </a:ext>
              </a:extLst>
            </p:cNvPr>
            <p:cNvSpPr/>
            <p:nvPr/>
          </p:nvSpPr>
          <p:spPr>
            <a:xfrm>
              <a:off x="2405847" y="5643154"/>
              <a:ext cx="176159" cy="248705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B3B11B-7528-49F5-869D-AA4DD282A538}"/>
                </a:ext>
              </a:extLst>
            </p:cNvPr>
            <p:cNvSpPr txBox="1"/>
            <p:nvPr/>
          </p:nvSpPr>
          <p:spPr>
            <a:xfrm>
              <a:off x="1788398" y="5679156"/>
              <a:ext cx="600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heat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4819747-7C0A-4772-8E07-E580EE95D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6331" y="5195639"/>
              <a:ext cx="212066" cy="270175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23B97E1-7AAD-49C4-AC58-3DD733C828FB}"/>
                </a:ext>
              </a:extLst>
            </p:cNvPr>
            <p:cNvCxnSpPr/>
            <p:nvPr/>
          </p:nvCxnSpPr>
          <p:spPr>
            <a:xfrm>
              <a:off x="2984173" y="5098617"/>
              <a:ext cx="0" cy="1876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177765D-C576-474E-9DEA-A73A9C7549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8079" y="5369362"/>
              <a:ext cx="0" cy="1929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774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RF surface resistance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6249A9-B4A2-4C0A-AB23-8FB75B3C1152}"/>
              </a:ext>
            </a:extLst>
          </p:cNvPr>
          <p:cNvSpPr txBox="1"/>
          <p:nvPr/>
        </p:nvSpPr>
        <p:spPr>
          <a:xfrm>
            <a:off x="356878" y="1052823"/>
            <a:ext cx="855852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Why is RF surface resistance a key parameter?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Dissipated power in the cavity is proportional to its surface resistance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cost of cooling the cavity (coolant fluid, temperature, fluid pumping power, etc.) scales with dissipated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 hundreds of cavities in a particle accelerator, the cavity cooling cost forms a significant fraction of accelerator operating cost </a:t>
            </a:r>
          </a:p>
          <a:p>
            <a:endParaRPr lang="en-US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Keeping low RF surface resistance is therefore necessary to reduce the accelerator operating cost.</a:t>
            </a:r>
          </a:p>
        </p:txBody>
      </p:sp>
    </p:spTree>
    <p:extLst>
      <p:ext uri="{BB962C8B-B14F-4D97-AF65-F5344CB8AC3E}">
        <p14:creationId xmlns:p14="http://schemas.microsoft.com/office/powerpoint/2010/main" val="3089701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Normal vs. superconducting cavities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D529B3-3BAD-429D-A81F-88CC7BC76D4B}"/>
              </a:ext>
            </a:extLst>
          </p:cNvPr>
          <p:cNvCxnSpPr>
            <a:cxnSpLocks/>
          </p:cNvCxnSpPr>
          <p:nvPr/>
        </p:nvCxnSpPr>
        <p:spPr>
          <a:xfrm flipH="1">
            <a:off x="4577020" y="1261940"/>
            <a:ext cx="52330" cy="4898815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A23354A-9CC7-479B-9A50-BCF5B21ADFEA}"/>
              </a:ext>
            </a:extLst>
          </p:cNvPr>
          <p:cNvSpPr txBox="1"/>
          <p:nvPr/>
        </p:nvSpPr>
        <p:spPr>
          <a:xfrm>
            <a:off x="1165034" y="705670"/>
            <a:ext cx="6818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How does the surface resistance compare?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D63041-A8BF-4B97-BDD8-9F193E6093DC}"/>
              </a:ext>
            </a:extLst>
          </p:cNvPr>
          <p:cNvGrpSpPr/>
          <p:nvPr/>
        </p:nvGrpSpPr>
        <p:grpSpPr>
          <a:xfrm>
            <a:off x="170514" y="1306559"/>
            <a:ext cx="4228335" cy="1959290"/>
            <a:chOff x="170514" y="1306559"/>
            <a:chExt cx="4228335" cy="1959290"/>
          </a:xfrm>
        </p:grpSpPr>
        <p:pic>
          <p:nvPicPr>
            <p:cNvPr id="12" name="Picture 11" descr="A picture containing miller&#10;&#10;Description automatically generated">
              <a:extLst>
                <a:ext uri="{FF2B5EF4-FFF2-40B4-BE49-F238E27FC236}">
                  <a16:creationId xmlns:a16="http://schemas.microsoft.com/office/drawing/2014/main" id="{19B0AC7C-1A9F-443E-A8F0-6EF700074E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820" t="17418" r="28239" b="41859"/>
            <a:stretch/>
          </p:blipFill>
          <p:spPr>
            <a:xfrm>
              <a:off x="332087" y="2089352"/>
              <a:ext cx="3905189" cy="117649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6B63C1-D0FE-461D-956A-83773A37FD91}"/>
                </a:ext>
              </a:extLst>
            </p:cNvPr>
            <p:cNvSpPr txBox="1"/>
            <p:nvPr/>
          </p:nvSpPr>
          <p:spPr>
            <a:xfrm>
              <a:off x="170514" y="1306559"/>
              <a:ext cx="42283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Water cooled </a:t>
              </a:r>
              <a:r>
                <a:rPr lang="en-US" dirty="0">
                  <a:solidFill>
                    <a:srgbClr val="80008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copper</a:t>
              </a:r>
              <a:r>
                <a:rPr lang="en-US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cavity near </a:t>
              </a:r>
              <a:r>
                <a:rPr lang="en-US" dirty="0">
                  <a:solidFill>
                    <a:srgbClr val="80008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room temperature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7C4C73-FD0F-4BF9-9B75-3292E040AA0D}"/>
              </a:ext>
            </a:extLst>
          </p:cNvPr>
          <p:cNvGrpSpPr/>
          <p:nvPr/>
        </p:nvGrpSpPr>
        <p:grpSpPr>
          <a:xfrm>
            <a:off x="4918302" y="1347199"/>
            <a:ext cx="3859938" cy="2003478"/>
            <a:chOff x="4918302" y="1347199"/>
            <a:chExt cx="3859938" cy="20034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009FD2-516B-4E65-BFAE-B9747BAB2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78" t="29383" r="4745" b="15062"/>
            <a:stretch/>
          </p:blipFill>
          <p:spPr>
            <a:xfrm>
              <a:off x="5664140" y="2146525"/>
              <a:ext cx="2368262" cy="120415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9139F5-0454-4987-A56D-E6B073EBF341}"/>
                </a:ext>
              </a:extLst>
            </p:cNvPr>
            <p:cNvSpPr txBox="1"/>
            <p:nvPr/>
          </p:nvSpPr>
          <p:spPr>
            <a:xfrm>
              <a:off x="4918302" y="1347199"/>
              <a:ext cx="38599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Liquid helium cooled </a:t>
              </a:r>
              <a:r>
                <a:rPr lang="en-US" dirty="0">
                  <a:solidFill>
                    <a:srgbClr val="80008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niobium</a:t>
              </a:r>
              <a:r>
                <a:rPr lang="en-US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cavity ≤ </a:t>
              </a:r>
              <a:r>
                <a:rPr lang="en-US" dirty="0">
                  <a:solidFill>
                    <a:srgbClr val="800080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~</a:t>
              </a:r>
              <a:r>
                <a:rPr lang="en-US" dirty="0">
                  <a:solidFill>
                    <a:srgbClr val="80008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5 K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E9ED682-7AD8-4789-8F56-4144C11F8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046" y="3379920"/>
            <a:ext cx="2347270" cy="96418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84F43A0-364B-488E-8E36-70565E8177CC}"/>
              </a:ext>
            </a:extLst>
          </p:cNvPr>
          <p:cNvSpPr/>
          <p:nvPr/>
        </p:nvSpPr>
        <p:spPr>
          <a:xfrm>
            <a:off x="170513" y="4930879"/>
            <a:ext cx="433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 σ </a:t>
            </a:r>
            <a:r>
              <a:rPr lang="en-US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5.8 x 10</a:t>
            </a:r>
            <a:r>
              <a:rPr lang="en-US" baseline="30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S/m at 1.5 GHz and 300 K, we get </a:t>
            </a:r>
            <a:r>
              <a:rPr lang="en-US" b="1" dirty="0">
                <a:solidFill>
                  <a:srgbClr val="800080"/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en-US" b="1" baseline="-25000" dirty="0">
                <a:solidFill>
                  <a:srgbClr val="800080"/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en-US" b="1" dirty="0">
                <a:solidFill>
                  <a:srgbClr val="800080"/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 = 10 mΩ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CDE5EEB-276C-4F89-9355-E938D47DD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606" y="3410079"/>
            <a:ext cx="4098411" cy="148336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7753EC7-9106-4534-B757-CC2C1E99B63F}"/>
              </a:ext>
            </a:extLst>
          </p:cNvPr>
          <p:cNvSpPr/>
          <p:nvPr/>
        </p:nvSpPr>
        <p:spPr>
          <a:xfrm>
            <a:off x="4906727" y="4930879"/>
            <a:ext cx="36692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 1.5 GHz and 2 K, and neglecting the residual </a:t>
            </a:r>
            <a:r>
              <a:rPr lang="en-US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en-US" i="1" baseline="-25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we get </a:t>
            </a:r>
            <a:r>
              <a:rPr lang="en-US" b="1" dirty="0">
                <a:solidFill>
                  <a:srgbClr val="800080"/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en-US" b="1" baseline="-25000" dirty="0">
                <a:solidFill>
                  <a:srgbClr val="800080"/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en-US" b="1" dirty="0">
                <a:solidFill>
                  <a:srgbClr val="800080"/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 = 20 nΩ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C6AD20-D036-4D72-93DD-A193950C99F4}"/>
              </a:ext>
            </a:extLst>
          </p:cNvPr>
          <p:cNvSpPr txBox="1"/>
          <p:nvPr/>
        </p:nvSpPr>
        <p:spPr>
          <a:xfrm>
            <a:off x="1217883" y="4370222"/>
            <a:ext cx="2133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ω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= angular frequency</a:t>
            </a:r>
          </a:p>
          <a:p>
            <a:r>
              <a:rPr lang="el-G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σ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= electrical conductivity</a:t>
            </a:r>
          </a:p>
        </p:txBody>
      </p:sp>
    </p:spTree>
    <p:extLst>
      <p:ext uri="{BB962C8B-B14F-4D97-AF65-F5344CB8AC3E}">
        <p14:creationId xmlns:p14="http://schemas.microsoft.com/office/powerpoint/2010/main" val="3069267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Normal vs. superconducting cavities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625127-C7F8-42C5-879D-DAEA0D13BC26}"/>
              </a:ext>
            </a:extLst>
          </p:cNvPr>
          <p:cNvSpPr txBox="1"/>
          <p:nvPr/>
        </p:nvSpPr>
        <p:spPr>
          <a:xfrm>
            <a:off x="378619" y="3681016"/>
            <a:ext cx="840978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 significantly lower surface resistance in SRF also offers other benefits: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Cavities can be operating with 100% RF duty cycle that facilitate production of high average power particle beams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Cavities can be made with larger aperture (by relaxing shunt impedance) that reduce loss of high-power beams during transport through the cavity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33341E-92CD-4A29-B764-869B1B455102}"/>
              </a:ext>
            </a:extLst>
          </p:cNvPr>
          <p:cNvGrpSpPr/>
          <p:nvPr/>
        </p:nvGrpSpPr>
        <p:grpSpPr>
          <a:xfrm>
            <a:off x="419259" y="1007201"/>
            <a:ext cx="8041703" cy="854058"/>
            <a:chOff x="429419" y="1098641"/>
            <a:chExt cx="8041703" cy="85405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A51F54-84A0-47B5-AFD9-7DB388D80B77}"/>
                </a:ext>
              </a:extLst>
            </p:cNvPr>
            <p:cNvSpPr txBox="1"/>
            <p:nvPr/>
          </p:nvSpPr>
          <p:spPr>
            <a:xfrm>
              <a:off x="429419" y="1107835"/>
              <a:ext cx="34819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Ratio of surface resistance </a:t>
              </a:r>
            </a:p>
            <a:p>
              <a:r>
                <a:rPr lang="en-US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at 1.5 GHz: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FDD3B8-3E81-4382-BD85-36D3A0FC1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50133" y="1098641"/>
              <a:ext cx="4120989" cy="85405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9D1318-C0C1-44AA-97BD-68A36F8C70F9}"/>
              </a:ext>
            </a:extLst>
          </p:cNvPr>
          <p:cNvGrpSpPr/>
          <p:nvPr/>
        </p:nvGrpSpPr>
        <p:grpSpPr>
          <a:xfrm>
            <a:off x="429419" y="1999894"/>
            <a:ext cx="7817530" cy="483680"/>
            <a:chOff x="429419" y="2335174"/>
            <a:chExt cx="7817530" cy="48368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59A599-8360-4C3B-8210-B5A0D43496CB}"/>
                </a:ext>
              </a:extLst>
            </p:cNvPr>
            <p:cNvSpPr txBox="1"/>
            <p:nvPr/>
          </p:nvSpPr>
          <p:spPr>
            <a:xfrm>
              <a:off x="429419" y="2357189"/>
              <a:ext cx="3416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Penalty for 2 K cryogenics: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DA0BEC-5E79-4B29-BD88-5C57F6BAA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0933" y="2346875"/>
              <a:ext cx="1840332" cy="46074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EBAF41B-5FE5-4F6D-ACD9-DFBC9114B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2747" y="2335174"/>
              <a:ext cx="1524202" cy="483217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54378FA-53C5-4C8A-8F54-895BC0AF925A}"/>
              </a:ext>
            </a:extLst>
          </p:cNvPr>
          <p:cNvSpPr txBox="1"/>
          <p:nvPr/>
        </p:nvSpPr>
        <p:spPr>
          <a:xfrm>
            <a:off x="429419" y="2690092"/>
            <a:ext cx="8409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Even after accounting the premium for 2 K cryogenics, </a:t>
            </a:r>
            <a:r>
              <a:rPr lang="en-US" b="1" dirty="0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SRF drives down the cooling driven operating cost by a factor 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b="1" dirty="0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1000 !!!</a:t>
            </a:r>
          </a:p>
        </p:txBody>
      </p:sp>
    </p:spTree>
    <p:extLst>
      <p:ext uri="{BB962C8B-B14F-4D97-AF65-F5344CB8AC3E}">
        <p14:creationId xmlns:p14="http://schemas.microsoft.com/office/powerpoint/2010/main" val="19860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Helium cooling of SRF cavities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F9220-D8AA-4AE6-AD30-6FE080B67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941" y="1106934"/>
            <a:ext cx="6262118" cy="44579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25964-6C1F-4A57-89C8-F76893EA5D6C}"/>
              </a:ext>
            </a:extLst>
          </p:cNvPr>
          <p:cNvSpPr txBox="1"/>
          <p:nvPr/>
        </p:nvSpPr>
        <p:spPr>
          <a:xfrm>
            <a:off x="2434619" y="5799909"/>
            <a:ext cx="4274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https://lss.fnal.gov/archive/test-tm/2000/fermilab-tm-2620-td.pdf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6BD9D3-479F-4F58-8A4B-56953E4D4BCB}"/>
              </a:ext>
            </a:extLst>
          </p:cNvPr>
          <p:cNvSpPr txBox="1"/>
          <p:nvPr/>
        </p:nvSpPr>
        <p:spPr>
          <a:xfrm>
            <a:off x="5347064" y="5041678"/>
            <a:ext cx="2206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Liquid helium 1.8 – 4.2 K</a:t>
            </a:r>
          </a:p>
        </p:txBody>
      </p:sp>
    </p:spTree>
    <p:extLst>
      <p:ext uri="{BB962C8B-B14F-4D97-AF65-F5344CB8AC3E}">
        <p14:creationId xmlns:p14="http://schemas.microsoft.com/office/powerpoint/2010/main" val="385511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Optimal operating temperature with helium?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E1BFF3-DEAC-4A19-B4D0-0C6629A2F5F6}"/>
              </a:ext>
            </a:extLst>
          </p:cNvPr>
          <p:cNvSpPr txBox="1"/>
          <p:nvPr/>
        </p:nvSpPr>
        <p:spPr>
          <a:xfrm>
            <a:off x="222250" y="6034591"/>
            <a:ext cx="2587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Content courtesy: J. G. Weisend II (ESS)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3BA04B3-D35E-4662-BF94-BF25FF48A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717" y="2284574"/>
            <a:ext cx="8221889" cy="3010807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0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The surface resistance goes up with frequency and down with temperature: lower temperature equals less resistance, particularly at higher frequencies</a:t>
            </a:r>
          </a:p>
          <a:p>
            <a:pPr eaLnBrk="1" hangingPunct="1"/>
            <a:r>
              <a:rPr lang="en-US" altLang="en-US" sz="20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What is the optimal temperature? </a:t>
            </a:r>
          </a:p>
          <a:p>
            <a:pPr lvl="1" eaLnBrk="1" hangingPunct="1"/>
            <a:r>
              <a:rPr lang="en-US" altLang="en-US" sz="20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Above about 500 – 700 MHz you win by operating below 4.2 K ( typically 1.8 – 2 K)</a:t>
            </a:r>
          </a:p>
          <a:p>
            <a:pPr lvl="1" eaLnBrk="1" hangingPunct="1"/>
            <a:r>
              <a:rPr lang="en-US" altLang="en-US" sz="20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At lower frequencies (</a:t>
            </a:r>
            <a:r>
              <a:rPr lang="en-US" altLang="en-US" sz="2000" dirty="0" err="1">
                <a:solidFill>
                  <a:srgbClr val="800080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eg.</a:t>
            </a:r>
            <a:r>
              <a:rPr lang="en-US" altLang="en-US" sz="20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 80 MHz) you are better at 4.2 K thermodynamically but there may be other considerations (FRIB)</a:t>
            </a:r>
          </a:p>
          <a:p>
            <a:pPr lvl="1" eaLnBrk="1" hangingPunct="1"/>
            <a:r>
              <a:rPr lang="en-US" altLang="en-US" sz="20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Between these limits it</a:t>
            </a:r>
            <a:r>
              <a:rPr lang="fr-FR" altLang="en-US" sz="20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’</a:t>
            </a:r>
            <a:r>
              <a:rPr lang="en-US" altLang="ja-JP" sz="20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s a fairly broad minimum. Most systems operate ~ 2 K – He II</a:t>
            </a:r>
            <a:endParaRPr lang="en-US" altLang="en-US" sz="2000" dirty="0">
              <a:solidFill>
                <a:srgbClr val="800080"/>
              </a:solidFill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</a:endParaRPr>
          </a:p>
        </p:txBody>
      </p:sp>
      <p:graphicFrame>
        <p:nvGraphicFramePr>
          <p:cNvPr id="20" name="Object 6">
            <a:extLst>
              <a:ext uri="{FF2B5EF4-FFF2-40B4-BE49-F238E27FC236}">
                <a16:creationId xmlns:a16="http://schemas.microsoft.com/office/drawing/2014/main" id="{773D3A83-6F64-4604-9653-231C9343A7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79985"/>
              </p:ext>
            </p:extLst>
          </p:nvPr>
        </p:nvGraphicFramePr>
        <p:xfrm>
          <a:off x="2745581" y="1059311"/>
          <a:ext cx="3652837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0" imgH="431800" progId="Equation.3">
                  <p:embed/>
                </p:oleObj>
              </mc:Choice>
              <mc:Fallback>
                <p:oleObj name="Equation" r:id="rId2" imgW="1651000" imgH="431800" progId="Equation.3">
                  <p:embed/>
                  <p:pic>
                    <p:nvPicPr>
                      <p:cNvPr id="20" name="Object 6">
                        <a:extLst>
                          <a:ext uri="{FF2B5EF4-FFF2-40B4-BE49-F238E27FC236}">
                            <a16:creationId xmlns:a16="http://schemas.microsoft.com/office/drawing/2014/main" id="{773D3A83-6F64-4604-9653-231C9343A7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5581" y="1059311"/>
                        <a:ext cx="3652837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2394026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BAB52EC-800C-47DB-856D-403D8606D48A}" vid="{72BDEEEA-038A-4276-9BC1-96D3DCF6C1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Fermi_normalScreen</Template>
  <TotalTime>9315</TotalTime>
  <Words>3010</Words>
  <Application>Microsoft Office PowerPoint</Application>
  <PresentationFormat>On-screen Show (4:3)</PresentationFormat>
  <Paragraphs>387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Helvetica</vt:lpstr>
      <vt:lpstr>Times New Roman</vt:lpstr>
      <vt:lpstr>Wingdings</vt:lpstr>
      <vt:lpstr>Fermilab_PPT_090815</vt:lpstr>
      <vt:lpstr>Equation</vt:lpstr>
      <vt:lpstr>PowerPoint Presentation</vt:lpstr>
      <vt:lpstr>Goals of this lecture</vt:lpstr>
      <vt:lpstr>Introduction</vt:lpstr>
      <vt:lpstr>RF cavity working principle</vt:lpstr>
      <vt:lpstr>RF surface resistance</vt:lpstr>
      <vt:lpstr>Normal vs. superconducting cavities</vt:lpstr>
      <vt:lpstr>Normal vs. superconducting cavities</vt:lpstr>
      <vt:lpstr>Helium cooling of SRF cavities</vt:lpstr>
      <vt:lpstr>Optimal operating temperature with helium?</vt:lpstr>
      <vt:lpstr>SRF accelerators under operation/construction</vt:lpstr>
      <vt:lpstr>SRF cavity – figures of merit</vt:lpstr>
      <vt:lpstr>SRF cavity – figures of merit</vt:lpstr>
      <vt:lpstr>SRF cavity – figures of merit</vt:lpstr>
      <vt:lpstr>Dissipated power</vt:lpstr>
      <vt:lpstr>SRF cavity types</vt:lpstr>
      <vt:lpstr>SRF cavities for Fermilab PIP-II</vt:lpstr>
      <vt:lpstr>PIP II linac layout</vt:lpstr>
      <vt:lpstr>SRF cavity material (Courtesy: Sam Posen, FNAL)</vt:lpstr>
      <vt:lpstr>Surface processing techniques</vt:lpstr>
      <vt:lpstr>Surface processing techniques</vt:lpstr>
      <vt:lpstr>Surface processing techniques</vt:lpstr>
      <vt:lpstr>Effect of surface treatments on performance</vt:lpstr>
      <vt:lpstr>Practically important aspects of SRF cavities</vt:lpstr>
      <vt:lpstr>SRF cavities – cost perspective</vt:lpstr>
      <vt:lpstr>New frontiers in SRF</vt:lpstr>
      <vt:lpstr>New frontiers in SRF</vt:lpstr>
      <vt:lpstr>New frontiers in SRF</vt:lpstr>
      <vt:lpstr>New frontiers in SRF</vt:lpstr>
      <vt:lpstr>New frontiers in SRF</vt:lpstr>
      <vt:lpstr>New frontiers in SRF</vt:lpstr>
      <vt:lpstr>Further reading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 Dhuley</dc:creator>
  <cp:lastModifiedBy>Irina Novitski x2831,3896 13429N</cp:lastModifiedBy>
  <cp:revision>653</cp:revision>
  <cp:lastPrinted>2014-01-20T19:40:21Z</cp:lastPrinted>
  <dcterms:created xsi:type="dcterms:W3CDTF">2021-03-12T12:26:54Z</dcterms:created>
  <dcterms:modified xsi:type="dcterms:W3CDTF">2025-02-03T13:37:53Z</dcterms:modified>
</cp:coreProperties>
</file>